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70" Target="slides/slide47.xml" Type="http://schemas.openxmlformats.org/officeDocument/2006/relationships/slide"/><Relationship Id="rId71" Target="slides/slide48.xml" Type="http://schemas.openxmlformats.org/officeDocument/2006/relationships/slide"/><Relationship Id="rId72" Target="slides/slide49.xml" Type="http://schemas.openxmlformats.org/officeDocument/2006/relationships/slide"/><Relationship Id="rId73" Target="slides/slide50.xml" Type="http://schemas.openxmlformats.org/officeDocument/2006/relationships/slide"/><Relationship Id="rId74" Target="slides/slide51.xml" Type="http://schemas.openxmlformats.org/officeDocument/2006/relationships/slide"/><Relationship Id="rId75" Target="slides/slide52.xml" Type="http://schemas.openxmlformats.org/officeDocument/2006/relationships/slide"/><Relationship Id="rId76" Target="slides/slide53.xml" Type="http://schemas.openxmlformats.org/officeDocument/2006/relationships/slide"/><Relationship Id="rId77" Target="slides/slide54.xml" Type="http://schemas.openxmlformats.org/officeDocument/2006/relationships/slide"/><Relationship Id="rId78" Target="slides/slide55.xml" Type="http://schemas.openxmlformats.org/officeDocument/2006/relationships/slide"/><Relationship Id="rId79" Target="slides/slide56.xml" Type="http://schemas.openxmlformats.org/officeDocument/2006/relationships/slide"/><Relationship Id="rId8" Target="fonts/font8.fntdata" Type="http://schemas.openxmlformats.org/officeDocument/2006/relationships/font"/><Relationship Id="rId80" Target="slides/slide57.xml" Type="http://schemas.openxmlformats.org/officeDocument/2006/relationships/slide"/><Relationship Id="rId81" Target="slides/slide58.xml" Type="http://schemas.openxmlformats.org/officeDocument/2006/relationships/slide"/><Relationship Id="rId82" Target="slides/slide59.xml" Type="http://schemas.openxmlformats.org/officeDocument/2006/relationships/slide"/><Relationship Id="rId83" Target="slides/slide60.xml" Type="http://schemas.openxmlformats.org/officeDocument/2006/relationships/slide"/><Relationship Id="rId84" Target="slides/slide61.xml" Type="http://schemas.openxmlformats.org/officeDocument/2006/relationships/slide"/><Relationship Id="rId85" Target="slides/slide62.xml" Type="http://schemas.openxmlformats.org/officeDocument/2006/relationships/slide"/><Relationship Id="rId86" Target="slides/slide63.xml" Type="http://schemas.openxmlformats.org/officeDocument/2006/relationships/slide"/><Relationship Id="rId87" Target="slides/slide64.xml" Type="http://schemas.openxmlformats.org/officeDocument/2006/relationships/slide"/><Relationship Id="rId88" Target="slides/slide65.xml" Type="http://schemas.openxmlformats.org/officeDocument/2006/relationships/slide"/><Relationship Id="rId89" Target="slides/slide66.xml" Type="http://schemas.openxmlformats.org/officeDocument/2006/relationships/slide"/><Relationship Id="rId9" Target="fonts/font9.fntdata" Type="http://schemas.openxmlformats.org/officeDocument/2006/relationships/font"/><Relationship Id="rId90" Target="slides/slide67.xml" Type="http://schemas.openxmlformats.org/officeDocument/2006/relationships/slide"/><Relationship Id="rId91" Target="slides/slide68.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jpeg" Type="http://schemas.openxmlformats.org/officeDocument/2006/relationships/image"/><Relationship Id="rId4" Target="../media/image5.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5.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VAFyb6yYFKE.mp4" Type="http://schemas.openxmlformats.org/officeDocument/2006/relationships/video"/><Relationship Id="rId4" Target="../media/VAFyb6yYFKE.mp4" Type="http://schemas.microsoft.com/office/2007/relationships/media"/></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VAFybld6QZs.mp4" Type="http://schemas.openxmlformats.org/officeDocument/2006/relationships/video"/><Relationship Id="rId4" Target="../media/VAFybld6QZs.mp4" Type="http://schemas.microsoft.com/office/2007/relationships/media"/></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VAFybqGqap4.mp4" Type="http://schemas.openxmlformats.org/officeDocument/2006/relationships/video"/><Relationship Id="rId4" Target="../media/VAFybqGqap4.mp4" Type="http://schemas.microsoft.com/office/2007/relationships/media"/></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38.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VAFybqRzL7U.mp4" Type="http://schemas.openxmlformats.org/officeDocument/2006/relationships/video"/><Relationship Id="rId4" Target="../media/VAFybqRzL7U.mp4" Type="http://schemas.microsoft.com/office/2007/relationships/media"/></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VAFybl5v4Xg.mp4" Type="http://schemas.openxmlformats.org/officeDocument/2006/relationships/video"/><Relationship Id="rId4" Target="../media/VAFybl5v4Xg.mp4" Type="http://schemas.microsoft.com/office/2007/relationships/media"/></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VAFybl5v4Xg.mp4" Type="http://schemas.openxmlformats.org/officeDocument/2006/relationships/video"/><Relationship Id="rId4" Target="../media/VAFybl5v4Xg.mp4" Type="http://schemas.microsoft.com/office/2007/relationships/media"/></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AutoShape 3" id="3"/>
          <p:cNvSpPr/>
          <p:nvPr/>
        </p:nvSpPr>
        <p:spPr>
          <a:xfrm>
            <a:off x="1028706" y="9234488"/>
            <a:ext cx="9733644" cy="23812"/>
          </a:xfrm>
          <a:prstGeom prst="line">
            <a:avLst/>
          </a:prstGeom>
          <a:ln cap="flat" w="9525">
            <a:solidFill>
              <a:srgbClr val="1C1C1D"/>
            </a:solidFill>
            <a:prstDash val="solid"/>
            <a:headEnd type="none" len="sm" w="sm"/>
            <a:tailEnd type="none" len="sm" w="sm"/>
          </a:ln>
        </p:spPr>
      </p:sp>
      <p:sp>
        <p:nvSpPr>
          <p:cNvPr name="TextBox 4" id="4"/>
          <p:cNvSpPr txBox="true"/>
          <p:nvPr/>
        </p:nvSpPr>
        <p:spPr>
          <a:xfrm rot="0">
            <a:off x="1028700" y="5010893"/>
            <a:ext cx="9733649" cy="3825387"/>
          </a:xfrm>
          <a:prstGeom prst="rect">
            <a:avLst/>
          </a:prstGeom>
        </p:spPr>
        <p:txBody>
          <a:bodyPr anchor="t" rtlCol="false" tIns="0" lIns="0" bIns="0" rIns="0">
            <a:spAutoFit/>
          </a:bodyPr>
          <a:lstStyle/>
          <a:p>
            <a:pPr>
              <a:lnSpc>
                <a:spcPts val="7469"/>
              </a:lnSpc>
            </a:pPr>
            <a:r>
              <a:rPr lang="en-US" sz="7700" spc="-231">
                <a:solidFill>
                  <a:srgbClr val="1C1C1D"/>
                </a:solidFill>
                <a:latin typeface="Be Vietnam"/>
              </a:rPr>
              <a:t>A5: </a:t>
            </a:r>
          </a:p>
          <a:p>
            <a:pPr>
              <a:lnSpc>
                <a:spcPts val="7469"/>
              </a:lnSpc>
            </a:pPr>
            <a:r>
              <a:rPr lang="en-US" sz="7700" spc="-231">
                <a:solidFill>
                  <a:srgbClr val="907CE1"/>
                </a:solidFill>
                <a:latin typeface="Be Vietnam"/>
              </a:rPr>
              <a:t>SKETCHING, LOW-FI PROTOTYPING &amp; PILOT USABILITY TESTING</a:t>
            </a:r>
          </a:p>
        </p:txBody>
      </p:sp>
      <p:sp>
        <p:nvSpPr>
          <p:cNvPr name="TextBox 5" id="5"/>
          <p:cNvSpPr txBox="true"/>
          <p:nvPr/>
        </p:nvSpPr>
        <p:spPr>
          <a:xfrm rot="0">
            <a:off x="1947474" y="1574166"/>
            <a:ext cx="2453677" cy="641350"/>
          </a:xfrm>
          <a:prstGeom prst="rect">
            <a:avLst/>
          </a:prstGeom>
        </p:spPr>
        <p:txBody>
          <a:bodyPr anchor="t" rtlCol="false" tIns="0" lIns="0" bIns="0" rIns="0">
            <a:spAutoFit/>
          </a:bodyPr>
          <a:lstStyle/>
          <a:p>
            <a:pPr>
              <a:lnSpc>
                <a:spcPts val="2599"/>
              </a:lnSpc>
              <a:spcBef>
                <a:spcPct val="0"/>
              </a:spcBef>
            </a:pPr>
            <a:r>
              <a:rPr lang="en-US" sz="1999">
                <a:solidFill>
                  <a:srgbClr val="1C1C1D"/>
                </a:solidFill>
                <a:latin typeface="Be Vietnam"/>
              </a:rPr>
              <a:t>Studio: Unintentional Good</a:t>
            </a:r>
          </a:p>
        </p:txBody>
      </p:sp>
      <p:sp>
        <p:nvSpPr>
          <p:cNvPr name="Freeform 6" id="6"/>
          <p:cNvSpPr/>
          <p:nvPr/>
        </p:nvSpPr>
        <p:spPr>
          <a:xfrm flipH="false" flipV="false" rot="0">
            <a:off x="1028694" y="1525176"/>
            <a:ext cx="737524" cy="758379"/>
          </a:xfrm>
          <a:custGeom>
            <a:avLst/>
            <a:gdLst/>
            <a:ahLst/>
            <a:cxnLst/>
            <a:rect r="r" b="b" t="t" l="l"/>
            <a:pathLst>
              <a:path h="758379" w="737524">
                <a:moveTo>
                  <a:pt x="0" y="0"/>
                </a:moveTo>
                <a:lnTo>
                  <a:pt x="737524" y="0"/>
                </a:lnTo>
                <a:lnTo>
                  <a:pt x="737524" y="758379"/>
                </a:lnTo>
                <a:lnTo>
                  <a:pt x="0" y="758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289003" cy="713459"/>
            <a:chOff x="0" y="0"/>
            <a:chExt cx="1877922" cy="183814"/>
          </a:xfrm>
        </p:grpSpPr>
        <p:sp>
          <p:nvSpPr>
            <p:cNvPr name="Freeform 3" id="3"/>
            <p:cNvSpPr/>
            <p:nvPr/>
          </p:nvSpPr>
          <p:spPr>
            <a:xfrm flipH="false" flipV="false" rot="0">
              <a:off x="0" y="0"/>
              <a:ext cx="1877922" cy="183814"/>
            </a:xfrm>
            <a:custGeom>
              <a:avLst/>
              <a:gdLst/>
              <a:ahLst/>
              <a:cxnLst/>
              <a:rect r="r" b="b" t="t" l="l"/>
              <a:pathLst>
                <a:path h="183814" w="1877922">
                  <a:moveTo>
                    <a:pt x="58418" y="0"/>
                  </a:moveTo>
                  <a:lnTo>
                    <a:pt x="1819504" y="0"/>
                  </a:lnTo>
                  <a:cubicBezTo>
                    <a:pt x="1834997" y="0"/>
                    <a:pt x="1849856" y="6155"/>
                    <a:pt x="1860812" y="17110"/>
                  </a:cubicBezTo>
                  <a:cubicBezTo>
                    <a:pt x="1871767" y="28066"/>
                    <a:pt x="1877922" y="42924"/>
                    <a:pt x="1877922" y="58418"/>
                  </a:cubicBezTo>
                  <a:lnTo>
                    <a:pt x="1877922" y="125396"/>
                  </a:lnTo>
                  <a:cubicBezTo>
                    <a:pt x="1877922" y="140890"/>
                    <a:pt x="1871767" y="155748"/>
                    <a:pt x="1860812" y="166704"/>
                  </a:cubicBezTo>
                  <a:cubicBezTo>
                    <a:pt x="1849856" y="177659"/>
                    <a:pt x="1834997" y="183814"/>
                    <a:pt x="1819504" y="183814"/>
                  </a:cubicBezTo>
                  <a:lnTo>
                    <a:pt x="58418" y="183814"/>
                  </a:lnTo>
                  <a:cubicBezTo>
                    <a:pt x="42924" y="183814"/>
                    <a:pt x="28066" y="177659"/>
                    <a:pt x="17110" y="166704"/>
                  </a:cubicBezTo>
                  <a:cubicBezTo>
                    <a:pt x="6155" y="155748"/>
                    <a:pt x="0" y="140890"/>
                    <a:pt x="0" y="125396"/>
                  </a:cubicBezTo>
                  <a:lnTo>
                    <a:pt x="0" y="58418"/>
                  </a:lnTo>
                  <a:cubicBezTo>
                    <a:pt x="0" y="42924"/>
                    <a:pt x="6155" y="28066"/>
                    <a:pt x="17110" y="17110"/>
                  </a:cubicBezTo>
                  <a:cubicBezTo>
                    <a:pt x="28066" y="6155"/>
                    <a:pt x="42924" y="0"/>
                    <a:pt x="58418" y="0"/>
                  </a:cubicBezTo>
                  <a:close/>
                </a:path>
              </a:pathLst>
            </a:custGeom>
            <a:solidFill>
              <a:srgbClr val="1C1C1D"/>
            </a:solidFill>
          </p:spPr>
        </p:sp>
        <p:sp>
          <p:nvSpPr>
            <p:cNvPr name="TextBox 4" id="4"/>
            <p:cNvSpPr txBox="true"/>
            <p:nvPr/>
          </p:nvSpPr>
          <p:spPr>
            <a:xfrm>
              <a:off x="0" y="-47625"/>
              <a:ext cx="1877922" cy="2314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9421"/>
            <a:ext cx="7555115" cy="1981155"/>
            <a:chOff x="0" y="0"/>
            <a:chExt cx="1673176" cy="438752"/>
          </a:xfrm>
        </p:grpSpPr>
        <p:sp>
          <p:nvSpPr>
            <p:cNvPr name="Freeform 6" id="6"/>
            <p:cNvSpPr/>
            <p:nvPr/>
          </p:nvSpPr>
          <p:spPr>
            <a:xfrm flipH="false" flipV="false" rot="0">
              <a:off x="0" y="0"/>
              <a:ext cx="1673176" cy="438752"/>
            </a:xfrm>
            <a:custGeom>
              <a:avLst/>
              <a:gdLst/>
              <a:ahLst/>
              <a:cxnLst/>
              <a:rect r="r" b="b" t="t" l="l"/>
              <a:pathLst>
                <a:path h="438752" w="1673176">
                  <a:moveTo>
                    <a:pt x="56360" y="0"/>
                  </a:moveTo>
                  <a:lnTo>
                    <a:pt x="1616816" y="0"/>
                  </a:lnTo>
                  <a:cubicBezTo>
                    <a:pt x="1631764" y="0"/>
                    <a:pt x="1646099" y="5938"/>
                    <a:pt x="1656669" y="16507"/>
                  </a:cubicBezTo>
                  <a:cubicBezTo>
                    <a:pt x="1667238" y="27077"/>
                    <a:pt x="1673176" y="41412"/>
                    <a:pt x="1673176" y="56360"/>
                  </a:cubicBezTo>
                  <a:lnTo>
                    <a:pt x="1673176" y="382392"/>
                  </a:lnTo>
                  <a:cubicBezTo>
                    <a:pt x="1673176" y="413519"/>
                    <a:pt x="1647943" y="438752"/>
                    <a:pt x="1616816" y="438752"/>
                  </a:cubicBezTo>
                  <a:lnTo>
                    <a:pt x="56360" y="438752"/>
                  </a:lnTo>
                  <a:cubicBezTo>
                    <a:pt x="41412" y="438752"/>
                    <a:pt x="27077" y="432814"/>
                    <a:pt x="16507" y="422245"/>
                  </a:cubicBezTo>
                  <a:cubicBezTo>
                    <a:pt x="5938" y="411675"/>
                    <a:pt x="0" y="397340"/>
                    <a:pt x="0" y="382392"/>
                  </a:cubicBezTo>
                  <a:lnTo>
                    <a:pt x="0" y="56360"/>
                  </a:lnTo>
                  <a:cubicBezTo>
                    <a:pt x="0" y="25233"/>
                    <a:pt x="25233" y="0"/>
                    <a:pt x="56360" y="0"/>
                  </a:cubicBezTo>
                  <a:close/>
                </a:path>
              </a:pathLst>
            </a:custGeom>
            <a:solidFill>
              <a:srgbClr val="907CE1"/>
            </a:solidFill>
          </p:spPr>
        </p:sp>
        <p:sp>
          <p:nvSpPr>
            <p:cNvPr name="TextBox 7" id="7"/>
            <p:cNvSpPr txBox="true"/>
            <p:nvPr/>
          </p:nvSpPr>
          <p:spPr>
            <a:xfrm>
              <a:off x="0" y="-47625"/>
              <a:ext cx="1673176" cy="48637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2800526"/>
            <a:ext cx="16230600" cy="6457774"/>
            <a:chOff x="0" y="0"/>
            <a:chExt cx="3594473" cy="1430156"/>
          </a:xfrm>
        </p:grpSpPr>
        <p:sp>
          <p:nvSpPr>
            <p:cNvPr name="Freeform 9" id="9"/>
            <p:cNvSpPr/>
            <p:nvPr/>
          </p:nvSpPr>
          <p:spPr>
            <a:xfrm flipH="false" flipV="false" rot="0">
              <a:off x="0" y="0"/>
              <a:ext cx="3594473" cy="1430156"/>
            </a:xfrm>
            <a:custGeom>
              <a:avLst/>
              <a:gdLst/>
              <a:ahLst/>
              <a:cxnLst/>
              <a:rect r="r" b="b" t="t" l="l"/>
              <a:pathLst>
                <a:path h="1430156" w="3594473">
                  <a:moveTo>
                    <a:pt x="26235" y="0"/>
                  </a:moveTo>
                  <a:lnTo>
                    <a:pt x="3568238" y="0"/>
                  </a:lnTo>
                  <a:cubicBezTo>
                    <a:pt x="3582727" y="0"/>
                    <a:pt x="3594473" y="11746"/>
                    <a:pt x="3594473" y="26235"/>
                  </a:cubicBezTo>
                  <a:lnTo>
                    <a:pt x="3594473" y="1403921"/>
                  </a:lnTo>
                  <a:cubicBezTo>
                    <a:pt x="3594473" y="1418411"/>
                    <a:pt x="3582727" y="1430156"/>
                    <a:pt x="3568238" y="1430156"/>
                  </a:cubicBezTo>
                  <a:lnTo>
                    <a:pt x="26235" y="1430156"/>
                  </a:lnTo>
                  <a:cubicBezTo>
                    <a:pt x="19277" y="1430156"/>
                    <a:pt x="12604" y="1427392"/>
                    <a:pt x="7684" y="1422472"/>
                  </a:cubicBezTo>
                  <a:cubicBezTo>
                    <a:pt x="2764" y="1417552"/>
                    <a:pt x="0" y="1410879"/>
                    <a:pt x="0" y="1403921"/>
                  </a:cubicBezTo>
                  <a:lnTo>
                    <a:pt x="0" y="26235"/>
                  </a:lnTo>
                  <a:cubicBezTo>
                    <a:pt x="0" y="11746"/>
                    <a:pt x="11746" y="0"/>
                    <a:pt x="26235" y="0"/>
                  </a:cubicBezTo>
                  <a:close/>
                </a:path>
              </a:pathLst>
            </a:custGeom>
            <a:solidFill>
              <a:srgbClr val="DBDBDB"/>
            </a:solidFill>
          </p:spPr>
        </p:sp>
        <p:sp>
          <p:nvSpPr>
            <p:cNvPr name="TextBox 10" id="10"/>
            <p:cNvSpPr txBox="true"/>
            <p:nvPr/>
          </p:nvSpPr>
          <p:spPr>
            <a:xfrm>
              <a:off x="0" y="-47625"/>
              <a:ext cx="3594473" cy="1477781"/>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5400000">
            <a:off x="6177405" y="1541038"/>
            <a:ext cx="5933190" cy="8976749"/>
          </a:xfrm>
          <a:custGeom>
            <a:avLst/>
            <a:gdLst/>
            <a:ahLst/>
            <a:cxnLst/>
            <a:rect r="r" b="b" t="t" l="l"/>
            <a:pathLst>
              <a:path h="8976749" w="5933190">
                <a:moveTo>
                  <a:pt x="0" y="0"/>
                </a:moveTo>
                <a:lnTo>
                  <a:pt x="5933190" y="0"/>
                </a:lnTo>
                <a:lnTo>
                  <a:pt x="5933190" y="8976749"/>
                </a:lnTo>
                <a:lnTo>
                  <a:pt x="0" y="8976749"/>
                </a:lnTo>
                <a:lnTo>
                  <a:pt x="0" y="0"/>
                </a:lnTo>
                <a:close/>
              </a:path>
            </a:pathLst>
          </a:custGeom>
          <a:blipFill>
            <a:blip r:embed="rId2"/>
            <a:stretch>
              <a:fillRect l="0" t="0" r="0" b="0"/>
            </a:stretch>
          </a:blipFill>
        </p:spPr>
      </p:sp>
      <p:sp>
        <p:nvSpPr>
          <p:cNvPr name="TextBox 12" id="12"/>
          <p:cNvSpPr txBox="true"/>
          <p:nvPr/>
        </p:nvSpPr>
        <p:spPr>
          <a:xfrm rot="0">
            <a:off x="1450332" y="1193403"/>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Sketching Explorations</a:t>
            </a:r>
          </a:p>
        </p:txBody>
      </p:sp>
      <p:sp>
        <p:nvSpPr>
          <p:cNvPr name="TextBox 13" id="13"/>
          <p:cNvSpPr txBox="true"/>
          <p:nvPr/>
        </p:nvSpPr>
        <p:spPr>
          <a:xfrm rot="0">
            <a:off x="1450332" y="2109083"/>
            <a:ext cx="6445768"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Text Based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3844929"/>
            <a:ext cx="12084876"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Selected Interface &amp; Rationale</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03</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177271" cy="10287000"/>
            <a:chOff x="0" y="0"/>
            <a:chExt cx="2032423" cy="2278187"/>
          </a:xfrm>
        </p:grpSpPr>
        <p:sp>
          <p:nvSpPr>
            <p:cNvPr name="Freeform 3" id="3"/>
            <p:cNvSpPr/>
            <p:nvPr/>
          </p:nvSpPr>
          <p:spPr>
            <a:xfrm flipH="false" flipV="false" rot="0">
              <a:off x="0" y="0"/>
              <a:ext cx="2032423" cy="2278187"/>
            </a:xfrm>
            <a:custGeom>
              <a:avLst/>
              <a:gdLst/>
              <a:ahLst/>
              <a:cxnLst/>
              <a:rect r="r" b="b" t="t" l="l"/>
              <a:pathLst>
                <a:path h="2278187" w="2032423">
                  <a:moveTo>
                    <a:pt x="46398" y="0"/>
                  </a:moveTo>
                  <a:lnTo>
                    <a:pt x="1986025" y="0"/>
                  </a:lnTo>
                  <a:cubicBezTo>
                    <a:pt x="1998331" y="0"/>
                    <a:pt x="2010132" y="4888"/>
                    <a:pt x="2018834" y="13590"/>
                  </a:cubicBezTo>
                  <a:cubicBezTo>
                    <a:pt x="2027535" y="22291"/>
                    <a:pt x="2032423" y="34092"/>
                    <a:pt x="2032423" y="46398"/>
                  </a:cubicBezTo>
                  <a:lnTo>
                    <a:pt x="2032423" y="2231789"/>
                  </a:lnTo>
                  <a:cubicBezTo>
                    <a:pt x="2032423" y="2257414"/>
                    <a:pt x="2011650" y="2278187"/>
                    <a:pt x="1986025" y="2278187"/>
                  </a:cubicBezTo>
                  <a:lnTo>
                    <a:pt x="46398" y="2278187"/>
                  </a:lnTo>
                  <a:cubicBezTo>
                    <a:pt x="34092" y="2278187"/>
                    <a:pt x="22291" y="2273299"/>
                    <a:pt x="13590" y="2264597"/>
                  </a:cubicBezTo>
                  <a:cubicBezTo>
                    <a:pt x="4888" y="2255896"/>
                    <a:pt x="0" y="2244095"/>
                    <a:pt x="0" y="2231789"/>
                  </a:cubicBezTo>
                  <a:lnTo>
                    <a:pt x="0" y="46398"/>
                  </a:lnTo>
                  <a:cubicBezTo>
                    <a:pt x="0" y="34092"/>
                    <a:pt x="4888" y="22291"/>
                    <a:pt x="13590" y="13590"/>
                  </a:cubicBezTo>
                  <a:cubicBezTo>
                    <a:pt x="22291" y="4888"/>
                    <a:pt x="34092" y="0"/>
                    <a:pt x="46398" y="0"/>
                  </a:cubicBezTo>
                  <a:close/>
                </a:path>
              </a:pathLst>
            </a:custGeom>
            <a:solidFill>
              <a:srgbClr val="1C1C1D"/>
            </a:solidFill>
          </p:spPr>
        </p:sp>
        <p:sp>
          <p:nvSpPr>
            <p:cNvPr name="TextBox 4" id="4"/>
            <p:cNvSpPr txBox="true"/>
            <p:nvPr/>
          </p:nvSpPr>
          <p:spPr>
            <a:xfrm>
              <a:off x="0" y="-47625"/>
              <a:ext cx="2032423"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835086" y="3844929"/>
            <a:ext cx="7268969"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Top 2 Realizations</a:t>
            </a:r>
          </a:p>
        </p:txBody>
      </p:sp>
      <p:sp>
        <p:nvSpPr>
          <p:cNvPr name="TextBox 6" id="6"/>
          <p:cNvSpPr txBox="true"/>
          <p:nvPr/>
        </p:nvSpPr>
        <p:spPr>
          <a:xfrm rot="0">
            <a:off x="9804985" y="3844929"/>
            <a:ext cx="10689838" cy="2730492"/>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Mobile App &amp;</a:t>
            </a:r>
          </a:p>
          <a:p>
            <a:pPr>
              <a:lnSpc>
                <a:spcPts val="10599"/>
              </a:lnSpc>
            </a:pPr>
            <a:r>
              <a:rPr lang="en-US" sz="9999" spc="-299">
                <a:solidFill>
                  <a:srgbClr val="000000"/>
                </a:solidFill>
                <a:latin typeface="Be Vietnam"/>
              </a:rPr>
              <a:t>Wearable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703608"/>
            <a:ext cx="5368713" cy="1728488"/>
            <a:chOff x="0" y="0"/>
            <a:chExt cx="1383183" cy="445324"/>
          </a:xfrm>
        </p:grpSpPr>
        <p:sp>
          <p:nvSpPr>
            <p:cNvPr name="Freeform 3" id="3"/>
            <p:cNvSpPr/>
            <p:nvPr/>
          </p:nvSpPr>
          <p:spPr>
            <a:xfrm flipH="false" flipV="false" rot="0">
              <a:off x="0" y="0"/>
              <a:ext cx="1383183" cy="445324"/>
            </a:xfrm>
            <a:custGeom>
              <a:avLst/>
              <a:gdLst/>
              <a:ahLst/>
              <a:cxnLst/>
              <a:rect r="r" b="b" t="t" l="l"/>
              <a:pathLst>
                <a:path h="445324" w="1383183">
                  <a:moveTo>
                    <a:pt x="79312" y="0"/>
                  </a:moveTo>
                  <a:lnTo>
                    <a:pt x="1303870" y="0"/>
                  </a:lnTo>
                  <a:cubicBezTo>
                    <a:pt x="1347673" y="0"/>
                    <a:pt x="1383183" y="35509"/>
                    <a:pt x="1383183" y="79312"/>
                  </a:cubicBezTo>
                  <a:lnTo>
                    <a:pt x="1383183" y="366011"/>
                  </a:lnTo>
                  <a:cubicBezTo>
                    <a:pt x="1383183" y="409814"/>
                    <a:pt x="1347673" y="445324"/>
                    <a:pt x="1303870" y="445324"/>
                  </a:cubicBezTo>
                  <a:lnTo>
                    <a:pt x="79312" y="445324"/>
                  </a:lnTo>
                  <a:cubicBezTo>
                    <a:pt x="35509" y="445324"/>
                    <a:pt x="0" y="409814"/>
                    <a:pt x="0" y="366011"/>
                  </a:cubicBezTo>
                  <a:lnTo>
                    <a:pt x="0" y="79312"/>
                  </a:lnTo>
                  <a:cubicBezTo>
                    <a:pt x="0" y="35509"/>
                    <a:pt x="35509" y="0"/>
                    <a:pt x="79312" y="0"/>
                  </a:cubicBezTo>
                  <a:close/>
                </a:path>
              </a:pathLst>
            </a:custGeom>
            <a:solidFill>
              <a:srgbClr val="1C1C1D"/>
            </a:solidFill>
          </p:spPr>
        </p:sp>
        <p:sp>
          <p:nvSpPr>
            <p:cNvPr name="TextBox 4" id="4"/>
            <p:cNvSpPr txBox="true"/>
            <p:nvPr/>
          </p:nvSpPr>
          <p:spPr>
            <a:xfrm>
              <a:off x="0" y="-47625"/>
              <a:ext cx="1383183" cy="49294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2475680"/>
            <a:ext cx="5368713" cy="1133184"/>
            <a:chOff x="0" y="0"/>
            <a:chExt cx="1188970" cy="250958"/>
          </a:xfrm>
        </p:grpSpPr>
        <p:sp>
          <p:nvSpPr>
            <p:cNvPr name="Freeform 6" id="6"/>
            <p:cNvSpPr/>
            <p:nvPr/>
          </p:nvSpPr>
          <p:spPr>
            <a:xfrm flipH="false" flipV="false" rot="0">
              <a:off x="0" y="0"/>
              <a:ext cx="1188970" cy="250958"/>
            </a:xfrm>
            <a:custGeom>
              <a:avLst/>
              <a:gdLst/>
              <a:ahLst/>
              <a:cxnLst/>
              <a:rect r="r" b="b" t="t" l="l"/>
              <a:pathLst>
                <a:path h="250958" w="1188970">
                  <a:moveTo>
                    <a:pt x="79312" y="0"/>
                  </a:moveTo>
                  <a:lnTo>
                    <a:pt x="1109657" y="0"/>
                  </a:lnTo>
                  <a:cubicBezTo>
                    <a:pt x="1153460" y="0"/>
                    <a:pt x="1188970" y="35509"/>
                    <a:pt x="1188970" y="79312"/>
                  </a:cubicBezTo>
                  <a:lnTo>
                    <a:pt x="1188970" y="171646"/>
                  </a:lnTo>
                  <a:cubicBezTo>
                    <a:pt x="1188970" y="215449"/>
                    <a:pt x="1153460" y="250958"/>
                    <a:pt x="1109657" y="250958"/>
                  </a:cubicBezTo>
                  <a:lnTo>
                    <a:pt x="79312" y="250958"/>
                  </a:lnTo>
                  <a:cubicBezTo>
                    <a:pt x="35509" y="250958"/>
                    <a:pt x="0" y="215449"/>
                    <a:pt x="0" y="171646"/>
                  </a:cubicBezTo>
                  <a:lnTo>
                    <a:pt x="0" y="79312"/>
                  </a:lnTo>
                  <a:cubicBezTo>
                    <a:pt x="0" y="35509"/>
                    <a:pt x="35509" y="0"/>
                    <a:pt x="79312" y="0"/>
                  </a:cubicBezTo>
                  <a:close/>
                </a:path>
              </a:pathLst>
            </a:custGeom>
            <a:solidFill>
              <a:srgbClr val="907CE1"/>
            </a:solidFill>
          </p:spPr>
        </p:sp>
        <p:sp>
          <p:nvSpPr>
            <p:cNvPr name="TextBox 7" id="7"/>
            <p:cNvSpPr txBox="true"/>
            <p:nvPr/>
          </p:nvSpPr>
          <p:spPr>
            <a:xfrm>
              <a:off x="0" y="-47625"/>
              <a:ext cx="1188970" cy="298583"/>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6792861" y="1618425"/>
            <a:ext cx="10466439" cy="3255072"/>
          </a:xfrm>
          <a:custGeom>
            <a:avLst/>
            <a:gdLst/>
            <a:ahLst/>
            <a:cxnLst/>
            <a:rect r="r" b="b" t="t" l="l"/>
            <a:pathLst>
              <a:path h="3255072" w="10466439">
                <a:moveTo>
                  <a:pt x="0" y="0"/>
                </a:moveTo>
                <a:lnTo>
                  <a:pt x="10466439" y="0"/>
                </a:lnTo>
                <a:lnTo>
                  <a:pt x="10466439" y="3255072"/>
                </a:lnTo>
                <a:lnTo>
                  <a:pt x="0" y="3255072"/>
                </a:lnTo>
                <a:lnTo>
                  <a:pt x="0" y="0"/>
                </a:lnTo>
                <a:close/>
              </a:path>
            </a:pathLst>
          </a:custGeom>
          <a:blipFill>
            <a:blip r:embed="rId2"/>
            <a:stretch>
              <a:fillRect l="-16858" t="-13073" r="-12013" b="-207205"/>
            </a:stretch>
          </a:blipFill>
        </p:spPr>
      </p:sp>
      <p:sp>
        <p:nvSpPr>
          <p:cNvPr name="Freeform 9" id="9"/>
          <p:cNvSpPr/>
          <p:nvPr/>
        </p:nvSpPr>
        <p:spPr>
          <a:xfrm flipH="false" flipV="false" rot="0">
            <a:off x="8989934" y="5221315"/>
            <a:ext cx="8269366" cy="2995695"/>
          </a:xfrm>
          <a:custGeom>
            <a:avLst/>
            <a:gdLst/>
            <a:ahLst/>
            <a:cxnLst/>
            <a:rect r="r" b="b" t="t" l="l"/>
            <a:pathLst>
              <a:path h="2995695" w="8269366">
                <a:moveTo>
                  <a:pt x="0" y="0"/>
                </a:moveTo>
                <a:lnTo>
                  <a:pt x="8269366" y="0"/>
                </a:lnTo>
                <a:lnTo>
                  <a:pt x="8269366" y="2995695"/>
                </a:lnTo>
                <a:lnTo>
                  <a:pt x="0" y="2995695"/>
                </a:lnTo>
                <a:lnTo>
                  <a:pt x="0" y="0"/>
                </a:lnTo>
                <a:close/>
              </a:path>
            </a:pathLst>
          </a:custGeom>
          <a:blipFill>
            <a:blip r:embed="rId2"/>
            <a:stretch>
              <a:fillRect l="-23078" t="-216718" r="-29870" b="-9432"/>
            </a:stretch>
          </a:blipFill>
        </p:spPr>
      </p:sp>
      <p:sp>
        <p:nvSpPr>
          <p:cNvPr name="Freeform 10" id="10"/>
          <p:cNvSpPr/>
          <p:nvPr/>
        </p:nvSpPr>
        <p:spPr>
          <a:xfrm flipH="false" flipV="false" rot="0">
            <a:off x="1028700" y="5143500"/>
            <a:ext cx="7961234" cy="3146182"/>
          </a:xfrm>
          <a:custGeom>
            <a:avLst/>
            <a:gdLst/>
            <a:ahLst/>
            <a:cxnLst/>
            <a:rect r="r" b="b" t="t" l="l"/>
            <a:pathLst>
              <a:path h="3146182" w="7961234">
                <a:moveTo>
                  <a:pt x="0" y="0"/>
                </a:moveTo>
                <a:lnTo>
                  <a:pt x="7961234" y="0"/>
                </a:lnTo>
                <a:lnTo>
                  <a:pt x="7961234" y="3146182"/>
                </a:lnTo>
                <a:lnTo>
                  <a:pt x="0" y="3146182"/>
                </a:lnTo>
                <a:lnTo>
                  <a:pt x="0" y="0"/>
                </a:lnTo>
                <a:close/>
              </a:path>
            </a:pathLst>
          </a:custGeom>
          <a:blipFill>
            <a:blip r:embed="rId2"/>
            <a:stretch>
              <a:fillRect l="-43850" t="-114960" r="-21544" b="-108345"/>
            </a:stretch>
          </a:blipFill>
        </p:spPr>
      </p:sp>
      <p:sp>
        <p:nvSpPr>
          <p:cNvPr name="TextBox 11" id="11"/>
          <p:cNvSpPr txBox="true"/>
          <p:nvPr/>
        </p:nvSpPr>
        <p:spPr>
          <a:xfrm rot="0">
            <a:off x="1348993" y="1955221"/>
            <a:ext cx="5246000" cy="347649"/>
          </a:xfrm>
          <a:prstGeom prst="rect">
            <a:avLst/>
          </a:prstGeom>
        </p:spPr>
        <p:txBody>
          <a:bodyPr anchor="t" rtlCol="false" tIns="0" lIns="0" bIns="0" rIns="0">
            <a:spAutoFit/>
          </a:bodyPr>
          <a:lstStyle/>
          <a:p>
            <a:pPr>
              <a:lnSpc>
                <a:spcPts val="2888"/>
              </a:lnSpc>
            </a:pPr>
            <a:r>
              <a:rPr lang="en-US" sz="2063" spc="-20">
                <a:solidFill>
                  <a:srgbClr val="F9FAF4"/>
                </a:solidFill>
                <a:latin typeface="Be Vietnam Ultra-Bold Italics"/>
              </a:rPr>
              <a:t>Diverse Realisation #1</a:t>
            </a:r>
          </a:p>
        </p:txBody>
      </p:sp>
      <p:sp>
        <p:nvSpPr>
          <p:cNvPr name="TextBox 12" id="12"/>
          <p:cNvSpPr txBox="true"/>
          <p:nvPr/>
        </p:nvSpPr>
        <p:spPr>
          <a:xfrm rot="0">
            <a:off x="1348993" y="2678271"/>
            <a:ext cx="2385652" cy="567690"/>
          </a:xfrm>
          <a:prstGeom prst="rect">
            <a:avLst/>
          </a:prstGeom>
        </p:spPr>
        <p:txBody>
          <a:bodyPr anchor="t" rtlCol="false" tIns="0" lIns="0" bIns="0" rIns="0">
            <a:spAutoFit/>
          </a:bodyPr>
          <a:lstStyle/>
          <a:p>
            <a:pPr>
              <a:lnSpc>
                <a:spcPts val="4500"/>
              </a:lnSpc>
            </a:pPr>
            <a:r>
              <a:rPr lang="en-US" sz="3600" spc="-107">
                <a:solidFill>
                  <a:srgbClr val="FFFFFF"/>
                </a:solidFill>
                <a:latin typeface="Be Vietnam Ultra-Bold"/>
              </a:rPr>
              <a:t>Wearable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944298"/>
            <a:ext cx="15615242"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Wearable: Pros and Cons</a:t>
            </a:r>
          </a:p>
        </p:txBody>
      </p:sp>
      <p:grpSp>
        <p:nvGrpSpPr>
          <p:cNvPr name="Group 4" id="4"/>
          <p:cNvGrpSpPr/>
          <p:nvPr/>
        </p:nvGrpSpPr>
        <p:grpSpPr>
          <a:xfrm rot="0">
            <a:off x="1028700" y="3101423"/>
            <a:ext cx="7807621" cy="6471500"/>
            <a:chOff x="0" y="0"/>
            <a:chExt cx="1729097" cy="1433196"/>
          </a:xfrm>
        </p:grpSpPr>
        <p:sp>
          <p:nvSpPr>
            <p:cNvPr name="Freeform 5" id="5"/>
            <p:cNvSpPr/>
            <p:nvPr/>
          </p:nvSpPr>
          <p:spPr>
            <a:xfrm flipH="false" flipV="false" rot="0">
              <a:off x="0" y="0"/>
              <a:ext cx="1729097" cy="1433196"/>
            </a:xfrm>
            <a:custGeom>
              <a:avLst/>
              <a:gdLst/>
              <a:ahLst/>
              <a:cxnLst/>
              <a:rect r="r" b="b" t="t" l="l"/>
              <a:pathLst>
                <a:path h="1433196" w="1729097">
                  <a:moveTo>
                    <a:pt x="54537" y="0"/>
                  </a:moveTo>
                  <a:lnTo>
                    <a:pt x="1674560" y="0"/>
                  </a:lnTo>
                  <a:cubicBezTo>
                    <a:pt x="1704680" y="0"/>
                    <a:pt x="1729097" y="24417"/>
                    <a:pt x="1729097" y="54537"/>
                  </a:cubicBezTo>
                  <a:lnTo>
                    <a:pt x="1729097" y="1378659"/>
                  </a:lnTo>
                  <a:cubicBezTo>
                    <a:pt x="1729097" y="1408779"/>
                    <a:pt x="1704680" y="1433196"/>
                    <a:pt x="1674560" y="1433196"/>
                  </a:cubicBezTo>
                  <a:lnTo>
                    <a:pt x="54537" y="1433196"/>
                  </a:lnTo>
                  <a:cubicBezTo>
                    <a:pt x="24417" y="1433196"/>
                    <a:pt x="0" y="1408779"/>
                    <a:pt x="0" y="1378659"/>
                  </a:cubicBezTo>
                  <a:lnTo>
                    <a:pt x="0" y="54537"/>
                  </a:lnTo>
                  <a:cubicBezTo>
                    <a:pt x="0" y="24417"/>
                    <a:pt x="24417" y="0"/>
                    <a:pt x="54537" y="0"/>
                  </a:cubicBezTo>
                  <a:close/>
                </a:path>
              </a:pathLst>
            </a:custGeom>
            <a:solidFill>
              <a:srgbClr val="DBDBDB"/>
            </a:solidFill>
          </p:spPr>
        </p:sp>
        <p:sp>
          <p:nvSpPr>
            <p:cNvPr name="TextBox 6" id="6"/>
            <p:cNvSpPr txBox="true"/>
            <p:nvPr/>
          </p:nvSpPr>
          <p:spPr>
            <a:xfrm>
              <a:off x="0" y="-47625"/>
              <a:ext cx="1729097" cy="1480821"/>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9144000" y="3101423"/>
            <a:ext cx="8115300" cy="6471500"/>
            <a:chOff x="0" y="0"/>
            <a:chExt cx="1797236" cy="1433196"/>
          </a:xfrm>
        </p:grpSpPr>
        <p:sp>
          <p:nvSpPr>
            <p:cNvPr name="Freeform 8" id="8"/>
            <p:cNvSpPr/>
            <p:nvPr/>
          </p:nvSpPr>
          <p:spPr>
            <a:xfrm flipH="false" flipV="false" rot="0">
              <a:off x="0" y="0"/>
              <a:ext cx="1797236" cy="1433196"/>
            </a:xfrm>
            <a:custGeom>
              <a:avLst/>
              <a:gdLst/>
              <a:ahLst/>
              <a:cxnLst/>
              <a:rect r="r" b="b" t="t" l="l"/>
              <a:pathLst>
                <a:path h="1433196" w="1797236">
                  <a:moveTo>
                    <a:pt x="52469" y="0"/>
                  </a:moveTo>
                  <a:lnTo>
                    <a:pt x="1744767" y="0"/>
                  </a:lnTo>
                  <a:cubicBezTo>
                    <a:pt x="1758683" y="0"/>
                    <a:pt x="1772028" y="5528"/>
                    <a:pt x="1781869" y="15368"/>
                  </a:cubicBezTo>
                  <a:cubicBezTo>
                    <a:pt x="1791708" y="25208"/>
                    <a:pt x="1797236" y="38554"/>
                    <a:pt x="1797236" y="52469"/>
                  </a:cubicBezTo>
                  <a:lnTo>
                    <a:pt x="1797236" y="1380726"/>
                  </a:lnTo>
                  <a:cubicBezTo>
                    <a:pt x="1797236" y="1409705"/>
                    <a:pt x="1773745" y="1433196"/>
                    <a:pt x="1744767" y="1433196"/>
                  </a:cubicBezTo>
                  <a:lnTo>
                    <a:pt x="52469" y="1433196"/>
                  </a:lnTo>
                  <a:cubicBezTo>
                    <a:pt x="23491" y="1433196"/>
                    <a:pt x="0" y="1409705"/>
                    <a:pt x="0" y="1380726"/>
                  </a:cubicBezTo>
                  <a:lnTo>
                    <a:pt x="0" y="52469"/>
                  </a:lnTo>
                  <a:cubicBezTo>
                    <a:pt x="0" y="23491"/>
                    <a:pt x="23491" y="0"/>
                    <a:pt x="52469" y="0"/>
                  </a:cubicBezTo>
                  <a:close/>
                </a:path>
              </a:pathLst>
            </a:custGeom>
            <a:solidFill>
              <a:srgbClr val="1C1C1D"/>
            </a:solidFill>
          </p:spPr>
        </p:sp>
        <p:sp>
          <p:nvSpPr>
            <p:cNvPr name="TextBox 9" id="9"/>
            <p:cNvSpPr txBox="true"/>
            <p:nvPr/>
          </p:nvSpPr>
          <p:spPr>
            <a:xfrm>
              <a:off x="0" y="-47625"/>
              <a:ext cx="1797236" cy="148082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719436" y="3349228"/>
            <a:ext cx="145107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Pros</a:t>
            </a:r>
          </a:p>
        </p:txBody>
      </p:sp>
      <p:sp>
        <p:nvSpPr>
          <p:cNvPr name="TextBox 11" id="11"/>
          <p:cNvSpPr txBox="true"/>
          <p:nvPr/>
        </p:nvSpPr>
        <p:spPr>
          <a:xfrm rot="0">
            <a:off x="1154845" y="4312523"/>
            <a:ext cx="7247640"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People like cool gadgets</a:t>
            </a:r>
          </a:p>
          <a:p>
            <a:pPr marL="734059" indent="-367030" lvl="1">
              <a:lnSpc>
                <a:spcPts val="4759"/>
              </a:lnSpc>
              <a:buFont typeface="Arial"/>
              <a:buChar char="•"/>
            </a:pPr>
            <a:r>
              <a:rPr lang="en-US" sz="3399">
                <a:solidFill>
                  <a:srgbClr val="000000"/>
                </a:solidFill>
                <a:latin typeface="Canva Sans"/>
              </a:rPr>
              <a:t>Users are guided by the glasses, which superimpose visual queues onto the user’s vision</a:t>
            </a:r>
          </a:p>
          <a:p>
            <a:pPr marL="734059" indent="-367030" lvl="1">
              <a:lnSpc>
                <a:spcPts val="4759"/>
              </a:lnSpc>
              <a:buFont typeface="Arial"/>
              <a:buChar char="•"/>
            </a:pPr>
            <a:r>
              <a:rPr lang="en-US" sz="3399">
                <a:solidFill>
                  <a:srgbClr val="000000"/>
                </a:solidFill>
                <a:latin typeface="Canva Sans"/>
              </a:rPr>
              <a:t>Hands-free convenience</a:t>
            </a:r>
          </a:p>
        </p:txBody>
      </p:sp>
      <p:sp>
        <p:nvSpPr>
          <p:cNvPr name="TextBox 12" id="12"/>
          <p:cNvSpPr txBox="true"/>
          <p:nvPr/>
        </p:nvSpPr>
        <p:spPr>
          <a:xfrm rot="0">
            <a:off x="9396302" y="4312523"/>
            <a:ext cx="7247640"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DBDBDB"/>
                </a:solidFill>
                <a:latin typeface="Canva Sans"/>
              </a:rPr>
              <a:t>Users must carry around and wear the glasses</a:t>
            </a:r>
          </a:p>
          <a:p>
            <a:pPr marL="734059" indent="-367030" lvl="1">
              <a:lnSpc>
                <a:spcPts val="4759"/>
              </a:lnSpc>
              <a:buFont typeface="Arial"/>
              <a:buChar char="•"/>
            </a:pPr>
            <a:r>
              <a:rPr lang="en-US" sz="3399">
                <a:solidFill>
                  <a:srgbClr val="DBDBDB"/>
                </a:solidFill>
                <a:latin typeface="Canva Sans"/>
              </a:rPr>
              <a:t>Not optimal for people who already wear glasses</a:t>
            </a:r>
          </a:p>
          <a:p>
            <a:pPr marL="734059" indent="-367030" lvl="1">
              <a:lnSpc>
                <a:spcPts val="4759"/>
              </a:lnSpc>
              <a:buFont typeface="Arial"/>
              <a:buChar char="•"/>
            </a:pPr>
            <a:r>
              <a:rPr lang="en-US" sz="3399">
                <a:solidFill>
                  <a:srgbClr val="DBDBDB"/>
                </a:solidFill>
                <a:latin typeface="Canva Sans"/>
              </a:rPr>
              <a:t>Affordability issues </a:t>
            </a:r>
          </a:p>
          <a:p>
            <a:pPr marL="734059" indent="-367030" lvl="1">
              <a:lnSpc>
                <a:spcPts val="4759"/>
              </a:lnSpc>
              <a:buFont typeface="Arial"/>
              <a:buChar char="•"/>
            </a:pPr>
            <a:r>
              <a:rPr lang="en-US" sz="3399">
                <a:solidFill>
                  <a:srgbClr val="DBDBDB"/>
                </a:solidFill>
                <a:latin typeface="Canva Sans"/>
              </a:rPr>
              <a:t>Vision health concerns and potential nausea</a:t>
            </a:r>
          </a:p>
        </p:txBody>
      </p:sp>
      <p:sp>
        <p:nvSpPr>
          <p:cNvPr name="TextBox 13" id="13"/>
          <p:cNvSpPr txBox="true"/>
          <p:nvPr/>
        </p:nvSpPr>
        <p:spPr>
          <a:xfrm rot="0">
            <a:off x="9855096" y="3349228"/>
            <a:ext cx="1620292"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Cons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133475" y="743462"/>
            <a:ext cx="3086100" cy="4380988"/>
            <a:chOff x="0" y="0"/>
            <a:chExt cx="812800" cy="1153841"/>
          </a:xfrm>
        </p:grpSpPr>
        <p:sp>
          <p:nvSpPr>
            <p:cNvPr name="Freeform 3" id="3"/>
            <p:cNvSpPr/>
            <p:nvPr/>
          </p:nvSpPr>
          <p:spPr>
            <a:xfrm flipH="false" flipV="false" rot="0">
              <a:off x="0" y="0"/>
              <a:ext cx="812800" cy="1153841"/>
            </a:xfrm>
            <a:custGeom>
              <a:avLst/>
              <a:gdLst/>
              <a:ahLst/>
              <a:cxnLst/>
              <a:rect r="r" b="b" t="t" l="l"/>
              <a:pathLst>
                <a:path h="1153841" w="812800">
                  <a:moveTo>
                    <a:pt x="0" y="0"/>
                  </a:moveTo>
                  <a:lnTo>
                    <a:pt x="812800" y="0"/>
                  </a:lnTo>
                  <a:lnTo>
                    <a:pt x="812800" y="1153841"/>
                  </a:lnTo>
                  <a:lnTo>
                    <a:pt x="0" y="1153841"/>
                  </a:lnTo>
                  <a:close/>
                </a:path>
              </a:pathLst>
            </a:custGeom>
            <a:solidFill>
              <a:srgbClr val="F9FAF4"/>
            </a:solidFill>
          </p:spPr>
        </p:sp>
        <p:sp>
          <p:nvSpPr>
            <p:cNvPr name="TextBox 4" id="4"/>
            <p:cNvSpPr txBox="true"/>
            <p:nvPr/>
          </p:nvSpPr>
          <p:spPr>
            <a:xfrm>
              <a:off x="0" y="-47625"/>
              <a:ext cx="812800" cy="120146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28700"/>
            <a:ext cx="3608779" cy="2267074"/>
            <a:chOff x="0" y="0"/>
            <a:chExt cx="929757" cy="584084"/>
          </a:xfrm>
        </p:grpSpPr>
        <p:sp>
          <p:nvSpPr>
            <p:cNvPr name="Freeform 6" id="6"/>
            <p:cNvSpPr/>
            <p:nvPr/>
          </p:nvSpPr>
          <p:spPr>
            <a:xfrm flipH="false" flipV="false" rot="0">
              <a:off x="0" y="0"/>
              <a:ext cx="929757" cy="584084"/>
            </a:xfrm>
            <a:custGeom>
              <a:avLst/>
              <a:gdLst/>
              <a:ahLst/>
              <a:cxnLst/>
              <a:rect r="r" b="b" t="t" l="l"/>
              <a:pathLst>
                <a:path h="584084" w="929757">
                  <a:moveTo>
                    <a:pt x="117992" y="0"/>
                  </a:moveTo>
                  <a:lnTo>
                    <a:pt x="811766" y="0"/>
                  </a:lnTo>
                  <a:cubicBezTo>
                    <a:pt x="843059" y="0"/>
                    <a:pt x="873071" y="12431"/>
                    <a:pt x="895198" y="34559"/>
                  </a:cubicBezTo>
                  <a:cubicBezTo>
                    <a:pt x="917326" y="56687"/>
                    <a:pt x="929757" y="86698"/>
                    <a:pt x="929757" y="117992"/>
                  </a:cubicBezTo>
                  <a:lnTo>
                    <a:pt x="929757" y="466092"/>
                  </a:lnTo>
                  <a:cubicBezTo>
                    <a:pt x="929757" y="531257"/>
                    <a:pt x="876931" y="584084"/>
                    <a:pt x="811766" y="584084"/>
                  </a:cubicBezTo>
                  <a:lnTo>
                    <a:pt x="117992" y="584084"/>
                  </a:lnTo>
                  <a:cubicBezTo>
                    <a:pt x="52827" y="584084"/>
                    <a:pt x="0" y="531257"/>
                    <a:pt x="0" y="466092"/>
                  </a:cubicBezTo>
                  <a:lnTo>
                    <a:pt x="0" y="117992"/>
                  </a:lnTo>
                  <a:cubicBezTo>
                    <a:pt x="0" y="52827"/>
                    <a:pt x="52827" y="0"/>
                    <a:pt x="117992" y="0"/>
                  </a:cubicBezTo>
                  <a:close/>
                </a:path>
              </a:pathLst>
            </a:custGeom>
            <a:solidFill>
              <a:srgbClr val="1C1C1D"/>
            </a:solidFill>
          </p:spPr>
        </p:sp>
        <p:sp>
          <p:nvSpPr>
            <p:cNvPr name="TextBox 7" id="7"/>
            <p:cNvSpPr txBox="true"/>
            <p:nvPr/>
          </p:nvSpPr>
          <p:spPr>
            <a:xfrm>
              <a:off x="0" y="-47625"/>
              <a:ext cx="929757" cy="631709"/>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2162237"/>
            <a:ext cx="3608779" cy="2721919"/>
            <a:chOff x="0" y="0"/>
            <a:chExt cx="799210" cy="602804"/>
          </a:xfrm>
        </p:grpSpPr>
        <p:sp>
          <p:nvSpPr>
            <p:cNvPr name="Freeform 9" id="9"/>
            <p:cNvSpPr/>
            <p:nvPr/>
          </p:nvSpPr>
          <p:spPr>
            <a:xfrm flipH="false" flipV="false" rot="0">
              <a:off x="0" y="0"/>
              <a:ext cx="799210" cy="602804"/>
            </a:xfrm>
            <a:custGeom>
              <a:avLst/>
              <a:gdLst/>
              <a:ahLst/>
              <a:cxnLst/>
              <a:rect r="r" b="b" t="t" l="l"/>
              <a:pathLst>
                <a:path h="602804" w="799210">
                  <a:moveTo>
                    <a:pt x="117992" y="0"/>
                  </a:moveTo>
                  <a:lnTo>
                    <a:pt x="681218" y="0"/>
                  </a:lnTo>
                  <a:cubicBezTo>
                    <a:pt x="746383" y="0"/>
                    <a:pt x="799210" y="52827"/>
                    <a:pt x="799210" y="117992"/>
                  </a:cubicBezTo>
                  <a:lnTo>
                    <a:pt x="799210" y="484812"/>
                  </a:lnTo>
                  <a:cubicBezTo>
                    <a:pt x="799210" y="549977"/>
                    <a:pt x="746383" y="602804"/>
                    <a:pt x="681218" y="602804"/>
                  </a:cubicBezTo>
                  <a:lnTo>
                    <a:pt x="117992" y="602804"/>
                  </a:lnTo>
                  <a:cubicBezTo>
                    <a:pt x="52827" y="602804"/>
                    <a:pt x="0" y="549977"/>
                    <a:pt x="0" y="484812"/>
                  </a:cubicBezTo>
                  <a:lnTo>
                    <a:pt x="0" y="117992"/>
                  </a:lnTo>
                  <a:cubicBezTo>
                    <a:pt x="0" y="52827"/>
                    <a:pt x="52827" y="0"/>
                    <a:pt x="117992" y="0"/>
                  </a:cubicBezTo>
                  <a:close/>
                </a:path>
              </a:pathLst>
            </a:custGeom>
            <a:solidFill>
              <a:srgbClr val="907CE1"/>
            </a:solidFill>
          </p:spPr>
        </p:sp>
        <p:sp>
          <p:nvSpPr>
            <p:cNvPr name="TextBox 10" id="10"/>
            <p:cNvSpPr txBox="true"/>
            <p:nvPr/>
          </p:nvSpPr>
          <p:spPr>
            <a:xfrm>
              <a:off x="0" y="-47625"/>
              <a:ext cx="799210" cy="650429"/>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6747352" y="465418"/>
            <a:ext cx="9454207" cy="9356163"/>
          </a:xfrm>
          <a:custGeom>
            <a:avLst/>
            <a:gdLst/>
            <a:ahLst/>
            <a:cxnLst/>
            <a:rect r="r" b="b" t="t" l="l"/>
            <a:pathLst>
              <a:path h="9356163" w="9454207">
                <a:moveTo>
                  <a:pt x="0" y="0"/>
                </a:moveTo>
                <a:lnTo>
                  <a:pt x="9454207" y="0"/>
                </a:lnTo>
                <a:lnTo>
                  <a:pt x="9454207" y="9356164"/>
                </a:lnTo>
                <a:lnTo>
                  <a:pt x="0" y="9356164"/>
                </a:lnTo>
                <a:lnTo>
                  <a:pt x="0" y="0"/>
                </a:lnTo>
                <a:close/>
              </a:path>
            </a:pathLst>
          </a:custGeom>
          <a:blipFill>
            <a:blip r:embed="rId2"/>
            <a:stretch>
              <a:fillRect l="0" t="0" r="0" b="0"/>
            </a:stretch>
          </a:blipFill>
        </p:spPr>
      </p:sp>
      <p:sp>
        <p:nvSpPr>
          <p:cNvPr name="TextBox 12" id="12"/>
          <p:cNvSpPr txBox="true"/>
          <p:nvPr/>
        </p:nvSpPr>
        <p:spPr>
          <a:xfrm rot="0">
            <a:off x="1399992" y="1291231"/>
            <a:ext cx="2553066" cy="709599"/>
          </a:xfrm>
          <a:prstGeom prst="rect">
            <a:avLst/>
          </a:prstGeom>
        </p:spPr>
        <p:txBody>
          <a:bodyPr anchor="t" rtlCol="false" tIns="0" lIns="0" bIns="0" rIns="0">
            <a:spAutoFit/>
          </a:bodyPr>
          <a:lstStyle/>
          <a:p>
            <a:pPr>
              <a:lnSpc>
                <a:spcPts val="2888"/>
              </a:lnSpc>
            </a:pPr>
            <a:r>
              <a:rPr lang="en-US" sz="2063" spc="-20">
                <a:solidFill>
                  <a:srgbClr val="F9FAF4"/>
                </a:solidFill>
                <a:latin typeface="Be Vietnam Ultra-Bold Italics"/>
              </a:rPr>
              <a:t>Diverse </a:t>
            </a:r>
          </a:p>
          <a:p>
            <a:pPr>
              <a:lnSpc>
                <a:spcPts val="2888"/>
              </a:lnSpc>
            </a:pPr>
            <a:r>
              <a:rPr lang="en-US" sz="2063" spc="-20">
                <a:solidFill>
                  <a:srgbClr val="F9FAF4"/>
                </a:solidFill>
                <a:latin typeface="Be Vietnam Ultra-Bold Italics"/>
              </a:rPr>
              <a:t>Realisation #2</a:t>
            </a:r>
          </a:p>
        </p:txBody>
      </p:sp>
      <p:sp>
        <p:nvSpPr>
          <p:cNvPr name="TextBox 13" id="13"/>
          <p:cNvSpPr txBox="true"/>
          <p:nvPr/>
        </p:nvSpPr>
        <p:spPr>
          <a:xfrm rot="0">
            <a:off x="1431312" y="3142681"/>
            <a:ext cx="2385652" cy="567690"/>
          </a:xfrm>
          <a:prstGeom prst="rect">
            <a:avLst/>
          </a:prstGeom>
        </p:spPr>
        <p:txBody>
          <a:bodyPr anchor="t" rtlCol="false" tIns="0" lIns="0" bIns="0" rIns="0">
            <a:spAutoFit/>
          </a:bodyPr>
          <a:lstStyle/>
          <a:p>
            <a:pPr>
              <a:lnSpc>
                <a:spcPts val="4500"/>
              </a:lnSpc>
            </a:pPr>
            <a:r>
              <a:rPr lang="en-US" sz="3600" spc="-107">
                <a:solidFill>
                  <a:srgbClr val="FFFFFF"/>
                </a:solidFill>
                <a:latin typeface="Be Vietnam Ultra-Bold"/>
              </a:rPr>
              <a:t>Mobile App</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944298"/>
            <a:ext cx="15615242"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Mobile App: Pros and Cons</a:t>
            </a:r>
          </a:p>
        </p:txBody>
      </p:sp>
      <p:grpSp>
        <p:nvGrpSpPr>
          <p:cNvPr name="Group 4" id="4"/>
          <p:cNvGrpSpPr/>
          <p:nvPr/>
        </p:nvGrpSpPr>
        <p:grpSpPr>
          <a:xfrm rot="0">
            <a:off x="1028700" y="3028817"/>
            <a:ext cx="7807621" cy="6471500"/>
            <a:chOff x="0" y="0"/>
            <a:chExt cx="1729097" cy="1433196"/>
          </a:xfrm>
        </p:grpSpPr>
        <p:sp>
          <p:nvSpPr>
            <p:cNvPr name="Freeform 5" id="5"/>
            <p:cNvSpPr/>
            <p:nvPr/>
          </p:nvSpPr>
          <p:spPr>
            <a:xfrm flipH="false" flipV="false" rot="0">
              <a:off x="0" y="0"/>
              <a:ext cx="1729097" cy="1433196"/>
            </a:xfrm>
            <a:custGeom>
              <a:avLst/>
              <a:gdLst/>
              <a:ahLst/>
              <a:cxnLst/>
              <a:rect r="r" b="b" t="t" l="l"/>
              <a:pathLst>
                <a:path h="1433196" w="1729097">
                  <a:moveTo>
                    <a:pt x="54537" y="0"/>
                  </a:moveTo>
                  <a:lnTo>
                    <a:pt x="1674560" y="0"/>
                  </a:lnTo>
                  <a:cubicBezTo>
                    <a:pt x="1704680" y="0"/>
                    <a:pt x="1729097" y="24417"/>
                    <a:pt x="1729097" y="54537"/>
                  </a:cubicBezTo>
                  <a:lnTo>
                    <a:pt x="1729097" y="1378659"/>
                  </a:lnTo>
                  <a:cubicBezTo>
                    <a:pt x="1729097" y="1408779"/>
                    <a:pt x="1704680" y="1433196"/>
                    <a:pt x="1674560" y="1433196"/>
                  </a:cubicBezTo>
                  <a:lnTo>
                    <a:pt x="54537" y="1433196"/>
                  </a:lnTo>
                  <a:cubicBezTo>
                    <a:pt x="24417" y="1433196"/>
                    <a:pt x="0" y="1408779"/>
                    <a:pt x="0" y="1378659"/>
                  </a:cubicBezTo>
                  <a:lnTo>
                    <a:pt x="0" y="54537"/>
                  </a:lnTo>
                  <a:cubicBezTo>
                    <a:pt x="0" y="24417"/>
                    <a:pt x="24417" y="0"/>
                    <a:pt x="54537" y="0"/>
                  </a:cubicBezTo>
                  <a:close/>
                </a:path>
              </a:pathLst>
            </a:custGeom>
            <a:solidFill>
              <a:srgbClr val="DBDBDB"/>
            </a:solidFill>
          </p:spPr>
        </p:sp>
        <p:sp>
          <p:nvSpPr>
            <p:cNvPr name="TextBox 6" id="6"/>
            <p:cNvSpPr txBox="true"/>
            <p:nvPr/>
          </p:nvSpPr>
          <p:spPr>
            <a:xfrm>
              <a:off x="0" y="-47625"/>
              <a:ext cx="1729097" cy="1480821"/>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9144000" y="3028817"/>
            <a:ext cx="8115300" cy="6471500"/>
            <a:chOff x="0" y="0"/>
            <a:chExt cx="1797236" cy="1433196"/>
          </a:xfrm>
        </p:grpSpPr>
        <p:sp>
          <p:nvSpPr>
            <p:cNvPr name="Freeform 8" id="8"/>
            <p:cNvSpPr/>
            <p:nvPr/>
          </p:nvSpPr>
          <p:spPr>
            <a:xfrm flipH="false" flipV="false" rot="0">
              <a:off x="0" y="0"/>
              <a:ext cx="1797236" cy="1433196"/>
            </a:xfrm>
            <a:custGeom>
              <a:avLst/>
              <a:gdLst/>
              <a:ahLst/>
              <a:cxnLst/>
              <a:rect r="r" b="b" t="t" l="l"/>
              <a:pathLst>
                <a:path h="1433196" w="1797236">
                  <a:moveTo>
                    <a:pt x="52469" y="0"/>
                  </a:moveTo>
                  <a:lnTo>
                    <a:pt x="1744767" y="0"/>
                  </a:lnTo>
                  <a:cubicBezTo>
                    <a:pt x="1758683" y="0"/>
                    <a:pt x="1772028" y="5528"/>
                    <a:pt x="1781869" y="15368"/>
                  </a:cubicBezTo>
                  <a:cubicBezTo>
                    <a:pt x="1791708" y="25208"/>
                    <a:pt x="1797236" y="38554"/>
                    <a:pt x="1797236" y="52469"/>
                  </a:cubicBezTo>
                  <a:lnTo>
                    <a:pt x="1797236" y="1380726"/>
                  </a:lnTo>
                  <a:cubicBezTo>
                    <a:pt x="1797236" y="1409705"/>
                    <a:pt x="1773745" y="1433196"/>
                    <a:pt x="1744767" y="1433196"/>
                  </a:cubicBezTo>
                  <a:lnTo>
                    <a:pt x="52469" y="1433196"/>
                  </a:lnTo>
                  <a:cubicBezTo>
                    <a:pt x="23491" y="1433196"/>
                    <a:pt x="0" y="1409705"/>
                    <a:pt x="0" y="1380726"/>
                  </a:cubicBezTo>
                  <a:lnTo>
                    <a:pt x="0" y="52469"/>
                  </a:lnTo>
                  <a:cubicBezTo>
                    <a:pt x="0" y="23491"/>
                    <a:pt x="23491" y="0"/>
                    <a:pt x="52469" y="0"/>
                  </a:cubicBezTo>
                  <a:close/>
                </a:path>
              </a:pathLst>
            </a:custGeom>
            <a:solidFill>
              <a:srgbClr val="1C1C1D"/>
            </a:solidFill>
          </p:spPr>
        </p:sp>
        <p:sp>
          <p:nvSpPr>
            <p:cNvPr name="TextBox 9" id="9"/>
            <p:cNvSpPr txBox="true"/>
            <p:nvPr/>
          </p:nvSpPr>
          <p:spPr>
            <a:xfrm>
              <a:off x="0" y="-47625"/>
              <a:ext cx="1797236" cy="148082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719436" y="3276623"/>
            <a:ext cx="145107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Pros</a:t>
            </a:r>
          </a:p>
        </p:txBody>
      </p:sp>
      <p:sp>
        <p:nvSpPr>
          <p:cNvPr name="TextBox 11" id="11"/>
          <p:cNvSpPr txBox="true"/>
          <p:nvPr/>
        </p:nvSpPr>
        <p:spPr>
          <a:xfrm rot="0">
            <a:off x="1091773" y="4239918"/>
            <a:ext cx="7489688"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Accessible and portable: most people carry around smartphones</a:t>
            </a:r>
          </a:p>
          <a:p>
            <a:pPr marL="734059" indent="-367030" lvl="1">
              <a:lnSpc>
                <a:spcPts val="4759"/>
              </a:lnSpc>
              <a:buFont typeface="Arial"/>
              <a:buChar char="•"/>
            </a:pPr>
            <a:r>
              <a:rPr lang="en-US" sz="3399">
                <a:solidFill>
                  <a:srgbClr val="000000"/>
                </a:solidFill>
                <a:latin typeface="Canva Sans"/>
              </a:rPr>
              <a:t>Coherent aesthetic</a:t>
            </a:r>
          </a:p>
          <a:p>
            <a:pPr marL="734059" indent="-367030" lvl="1">
              <a:lnSpc>
                <a:spcPts val="4759"/>
              </a:lnSpc>
              <a:buFont typeface="Arial"/>
              <a:buChar char="•"/>
            </a:pPr>
            <a:r>
              <a:rPr lang="en-US" sz="3399">
                <a:solidFill>
                  <a:srgbClr val="000000"/>
                </a:solidFill>
                <a:latin typeface="Canva Sans"/>
              </a:rPr>
              <a:t>Easier to integrate more features than wearable or text-based</a:t>
            </a:r>
          </a:p>
          <a:p>
            <a:pPr marL="734059" indent="-367030" lvl="1">
              <a:lnSpc>
                <a:spcPts val="4759"/>
              </a:lnSpc>
              <a:buFont typeface="Arial"/>
              <a:buChar char="•"/>
            </a:pPr>
            <a:r>
              <a:rPr lang="en-US" sz="3399">
                <a:solidFill>
                  <a:srgbClr val="000000"/>
                </a:solidFill>
                <a:latin typeface="Canva Sans"/>
              </a:rPr>
              <a:t>Can be used by a wide audience</a:t>
            </a:r>
          </a:p>
        </p:txBody>
      </p:sp>
      <p:sp>
        <p:nvSpPr>
          <p:cNvPr name="TextBox 12" id="12"/>
          <p:cNvSpPr txBox="true"/>
          <p:nvPr/>
        </p:nvSpPr>
        <p:spPr>
          <a:xfrm rot="0">
            <a:off x="9333229" y="4239918"/>
            <a:ext cx="7659121" cy="41808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DBDBDB"/>
                </a:solidFill>
                <a:latin typeface="Canva Sans"/>
              </a:rPr>
              <a:t>App fatigue: people are averse to downloading another app and making another account</a:t>
            </a:r>
          </a:p>
          <a:p>
            <a:pPr marL="734059" indent="-367030" lvl="1">
              <a:lnSpc>
                <a:spcPts val="4759"/>
              </a:lnSpc>
              <a:buFont typeface="Arial"/>
              <a:buChar char="•"/>
            </a:pPr>
            <a:r>
              <a:rPr lang="en-US" sz="3399">
                <a:solidFill>
                  <a:srgbClr val="DBDBDB"/>
                </a:solidFill>
                <a:latin typeface="Canva Sans"/>
              </a:rPr>
              <a:t>Learning curve: multiple tabs and complex functionality may confuse users</a:t>
            </a:r>
          </a:p>
          <a:p>
            <a:pPr marL="734059" indent="-367030" lvl="1">
              <a:lnSpc>
                <a:spcPts val="4759"/>
              </a:lnSpc>
              <a:buFont typeface="Arial"/>
              <a:buChar char="•"/>
            </a:pPr>
            <a:r>
              <a:rPr lang="en-US" sz="3399">
                <a:solidFill>
                  <a:srgbClr val="DBDBDB"/>
                </a:solidFill>
                <a:latin typeface="Canva Sans"/>
              </a:rPr>
              <a:t>Compatibility issues</a:t>
            </a:r>
          </a:p>
        </p:txBody>
      </p:sp>
      <p:sp>
        <p:nvSpPr>
          <p:cNvPr name="TextBox 13" id="13"/>
          <p:cNvSpPr txBox="true"/>
          <p:nvPr/>
        </p:nvSpPr>
        <p:spPr>
          <a:xfrm rot="0">
            <a:off x="9855096" y="3276623"/>
            <a:ext cx="1620292"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Cons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9134475" y="1600996"/>
            <a:ext cx="4763" cy="7657301"/>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736571" y="3523119"/>
            <a:ext cx="1828761" cy="812800"/>
          </a:xfrm>
          <a:prstGeom prst="rect">
            <a:avLst/>
          </a:prstGeom>
        </p:spPr>
        <p:txBody>
          <a:bodyPr anchor="t" rtlCol="false" tIns="0" lIns="0" bIns="0" rIns="0">
            <a:spAutoFit/>
          </a:bodyPr>
          <a:lstStyle/>
          <a:p>
            <a:pPr>
              <a:lnSpc>
                <a:spcPts val="6500"/>
              </a:lnSpc>
              <a:spcBef>
                <a:spcPct val="0"/>
              </a:spcBef>
            </a:pPr>
            <a:r>
              <a:rPr lang="en-US" sz="5000">
                <a:solidFill>
                  <a:srgbClr val="1C1C1D"/>
                </a:solidFill>
                <a:latin typeface="Be Vietnam Ultra-Bold"/>
              </a:rPr>
              <a:t>Why?</a:t>
            </a:r>
          </a:p>
        </p:txBody>
      </p:sp>
      <p:sp>
        <p:nvSpPr>
          <p:cNvPr name="AutoShape 4" id="4"/>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Freeform 5" id="5"/>
          <p:cNvSpPr/>
          <p:nvPr/>
        </p:nvSpPr>
        <p:spPr>
          <a:xfrm flipH="false" flipV="false" rot="0">
            <a:off x="2301601" y="4723898"/>
            <a:ext cx="4437214" cy="4428357"/>
          </a:xfrm>
          <a:custGeom>
            <a:avLst/>
            <a:gdLst/>
            <a:ahLst/>
            <a:cxnLst/>
            <a:rect r="r" b="b" t="t" l="l"/>
            <a:pathLst>
              <a:path h="4428357" w="4437214">
                <a:moveTo>
                  <a:pt x="0" y="0"/>
                </a:moveTo>
                <a:lnTo>
                  <a:pt x="4437214" y="0"/>
                </a:lnTo>
                <a:lnTo>
                  <a:pt x="4437214" y="4428357"/>
                </a:lnTo>
                <a:lnTo>
                  <a:pt x="0" y="4428357"/>
                </a:lnTo>
                <a:lnTo>
                  <a:pt x="0" y="0"/>
                </a:lnTo>
                <a:close/>
              </a:path>
            </a:pathLst>
          </a:custGeom>
          <a:blipFill>
            <a:blip r:embed="rId2"/>
            <a:stretch>
              <a:fillRect l="0" t="0" r="0" b="0"/>
            </a:stretch>
          </a:blipFill>
        </p:spPr>
      </p:sp>
      <p:sp>
        <p:nvSpPr>
          <p:cNvPr name="TextBox 6" id="6"/>
          <p:cNvSpPr txBox="true"/>
          <p:nvPr/>
        </p:nvSpPr>
        <p:spPr>
          <a:xfrm rot="0">
            <a:off x="1028700" y="1530815"/>
            <a:ext cx="7955784" cy="2730492"/>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The Winner: </a:t>
            </a:r>
            <a:r>
              <a:rPr lang="en-US" sz="9999" spc="-299">
                <a:solidFill>
                  <a:srgbClr val="553788"/>
                </a:solidFill>
                <a:latin typeface="Be Vietnam"/>
              </a:rPr>
              <a:t>Mobile App!</a:t>
            </a:r>
          </a:p>
        </p:txBody>
      </p:sp>
      <p:sp>
        <p:nvSpPr>
          <p:cNvPr name="TextBox 7" id="7"/>
          <p:cNvSpPr txBox="true"/>
          <p:nvPr/>
        </p:nvSpPr>
        <p:spPr>
          <a:xfrm rot="0">
            <a:off x="9763303" y="5014411"/>
            <a:ext cx="6669199" cy="3273425"/>
          </a:xfrm>
          <a:prstGeom prst="rect">
            <a:avLst/>
          </a:prstGeom>
        </p:spPr>
        <p:txBody>
          <a:bodyPr anchor="t" rtlCol="false" tIns="0" lIns="0" bIns="0" rIns="0">
            <a:spAutoFit/>
          </a:bodyPr>
          <a:lstStyle/>
          <a:p>
            <a:pPr>
              <a:lnSpc>
                <a:spcPts val="5199"/>
              </a:lnSpc>
            </a:pPr>
            <a:r>
              <a:rPr lang="en-US" sz="3999" spc="-119">
                <a:solidFill>
                  <a:srgbClr val="1C1C1D"/>
                </a:solidFill>
                <a:latin typeface="Be Vietnam"/>
              </a:rPr>
              <a:t>Mobile apps are easier to acquire, more familiar to the public, and more relevant in terms of the features we are trying to develop</a:t>
            </a:r>
          </a:p>
        </p:txBody>
      </p:sp>
      <p:sp>
        <p:nvSpPr>
          <p:cNvPr name="Freeform 8" id="8"/>
          <p:cNvSpPr/>
          <p:nvPr/>
        </p:nvSpPr>
        <p:spPr>
          <a:xfrm flipH="false" flipV="false" rot="0">
            <a:off x="9763303" y="35694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3844929"/>
            <a:ext cx="16635366"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Low-fi Prototype:</a:t>
            </a:r>
          </a:p>
          <a:p>
            <a:pPr>
              <a:lnSpc>
                <a:spcPts val="10599"/>
              </a:lnSpc>
            </a:pPr>
            <a:r>
              <a:rPr lang="en-US" sz="9999" spc="-299">
                <a:solidFill>
                  <a:srgbClr val="F9FAF4"/>
                </a:solidFill>
                <a:latin typeface="Be Vietnam"/>
              </a:rPr>
              <a:t>Construction &amp; Task Flows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04</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87527" y="3225330"/>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87527" y="4294316"/>
            <a:ext cx="15645586" cy="2178188"/>
            <a:chOff x="0" y="0"/>
            <a:chExt cx="2151698" cy="299561"/>
          </a:xfrm>
        </p:grpSpPr>
        <p:sp>
          <p:nvSpPr>
            <p:cNvPr name="Freeform 6" id="6"/>
            <p:cNvSpPr/>
            <p:nvPr/>
          </p:nvSpPr>
          <p:spPr>
            <a:xfrm flipH="false" flipV="false" rot="0">
              <a:off x="0" y="0"/>
              <a:ext cx="2151698" cy="299561"/>
            </a:xfrm>
            <a:custGeom>
              <a:avLst/>
              <a:gdLst/>
              <a:ahLst/>
              <a:cxnLst/>
              <a:rect r="r" b="b" t="t" l="l"/>
              <a:pathLst>
                <a:path h="299561" w="2151698">
                  <a:moveTo>
                    <a:pt x="27216" y="0"/>
                  </a:moveTo>
                  <a:lnTo>
                    <a:pt x="2124483" y="0"/>
                  </a:lnTo>
                  <a:cubicBezTo>
                    <a:pt x="2131701" y="0"/>
                    <a:pt x="2138623" y="2867"/>
                    <a:pt x="2143727" y="7971"/>
                  </a:cubicBezTo>
                  <a:cubicBezTo>
                    <a:pt x="2148831" y="13075"/>
                    <a:pt x="2151698" y="19998"/>
                    <a:pt x="2151698" y="27216"/>
                  </a:cubicBezTo>
                  <a:lnTo>
                    <a:pt x="2151698" y="272345"/>
                  </a:lnTo>
                  <a:cubicBezTo>
                    <a:pt x="2151698" y="279563"/>
                    <a:pt x="2148831" y="286486"/>
                    <a:pt x="2143727" y="291590"/>
                  </a:cubicBezTo>
                  <a:cubicBezTo>
                    <a:pt x="2138623" y="296693"/>
                    <a:pt x="2131701" y="299561"/>
                    <a:pt x="2124483" y="299561"/>
                  </a:cubicBezTo>
                  <a:lnTo>
                    <a:pt x="27216" y="299561"/>
                  </a:lnTo>
                  <a:cubicBezTo>
                    <a:pt x="19998" y="299561"/>
                    <a:pt x="13075" y="296693"/>
                    <a:pt x="7971" y="291590"/>
                  </a:cubicBezTo>
                  <a:cubicBezTo>
                    <a:pt x="2867" y="286486"/>
                    <a:pt x="0" y="279563"/>
                    <a:pt x="0" y="272345"/>
                  </a:cubicBezTo>
                  <a:lnTo>
                    <a:pt x="0" y="27216"/>
                  </a:lnTo>
                  <a:cubicBezTo>
                    <a:pt x="0" y="19998"/>
                    <a:pt x="2867" y="13075"/>
                    <a:pt x="7971" y="7971"/>
                  </a:cubicBezTo>
                  <a:cubicBezTo>
                    <a:pt x="13075" y="2867"/>
                    <a:pt x="19998" y="0"/>
                    <a:pt x="27216" y="0"/>
                  </a:cubicBezTo>
                  <a:close/>
                </a:path>
              </a:pathLst>
            </a:custGeom>
            <a:solidFill>
              <a:srgbClr val="F9FAF4"/>
            </a:solidFill>
          </p:spPr>
        </p:sp>
        <p:sp>
          <p:nvSpPr>
            <p:cNvPr name="TextBox 7" id="7"/>
            <p:cNvSpPr txBox="true"/>
            <p:nvPr/>
          </p:nvSpPr>
          <p:spPr>
            <a:xfrm>
              <a:off x="0" y="-47625"/>
              <a:ext cx="2151698" cy="34718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75289" y="4902199"/>
            <a:ext cx="15786638" cy="783861"/>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Searching for a recommendation</a:t>
            </a:r>
          </a:p>
        </p:txBody>
      </p:sp>
      <p:sp>
        <p:nvSpPr>
          <p:cNvPr name="TextBox 9" id="9"/>
          <p:cNvSpPr txBox="true"/>
          <p:nvPr/>
        </p:nvSpPr>
        <p:spPr>
          <a:xfrm rot="0">
            <a:off x="1975289" y="3447854"/>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SIMPLE TASK</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aphicFrame>
        <p:nvGraphicFramePr>
          <p:cNvPr name="Table 3" id="3"/>
          <p:cNvGraphicFramePr>
            <a:graphicFrameLocks noGrp="true"/>
          </p:cNvGraphicFramePr>
          <p:nvPr/>
        </p:nvGraphicFramePr>
        <p:xfrm>
          <a:off x="527484" y="3129121"/>
          <a:ext cx="8956482" cy="5562600"/>
        </p:xfrm>
        <a:graphic>
          <a:graphicData uri="http://schemas.openxmlformats.org/drawingml/2006/table">
            <a:tbl>
              <a:tblPr/>
              <a:tblGrid>
                <a:gridCol w="1073504"/>
                <a:gridCol w="7882978"/>
              </a:tblGrid>
              <a:tr h="1390650">
                <a:tc>
                  <a:txBody>
                    <a:bodyPr anchor="t" rtlCol="false"/>
                    <a:lstStyle/>
                    <a:p>
                      <a:pPr algn="r">
                        <a:lnSpc>
                          <a:spcPts val="2800"/>
                        </a:lnSpc>
                        <a:defRPr/>
                      </a:pPr>
                      <a:r>
                        <a:rPr lang="en-US" sz="2000">
                          <a:solidFill>
                            <a:srgbClr val="DBDBDB"/>
                          </a:solidFill>
                          <a:latin typeface="Be Vietnam"/>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Intro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Sketching Explorations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Selected Interface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Low-Fi Prototype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What's </a:t>
            </a:r>
            <a:r>
              <a:rPr lang="en-US" sz="9999" spc="-299">
                <a:solidFill>
                  <a:srgbClr val="907CE1"/>
                </a:solidFill>
                <a:latin typeface="Be Vietnam"/>
              </a:rPr>
              <a:t>Inside</a:t>
            </a:r>
          </a:p>
        </p:txBody>
      </p:sp>
      <p:graphicFrame>
        <p:nvGraphicFramePr>
          <p:cNvPr name="Table 5" id="5"/>
          <p:cNvGraphicFramePr>
            <a:graphicFrameLocks noGrp="true"/>
          </p:cNvGraphicFramePr>
          <p:nvPr/>
        </p:nvGraphicFramePr>
        <p:xfrm>
          <a:off x="8349185" y="3126302"/>
          <a:ext cx="9688624" cy="5565419"/>
        </p:xfrm>
        <a:graphic>
          <a:graphicData uri="http://schemas.openxmlformats.org/drawingml/2006/table">
            <a:tbl>
              <a:tblPr/>
              <a:tblGrid>
                <a:gridCol w="1073504"/>
                <a:gridCol w="8615121"/>
              </a:tblGrid>
              <a:tr h="1390650">
                <a:tc>
                  <a:txBody>
                    <a:bodyPr anchor="t" rtlCol="false"/>
                    <a:lstStyle/>
                    <a:p>
                      <a:pPr algn="r">
                        <a:lnSpc>
                          <a:spcPts val="2800"/>
                        </a:lnSpc>
                        <a:defRPr/>
                      </a:pPr>
                      <a:r>
                        <a:rPr lang="en-US" sz="2000">
                          <a:solidFill>
                            <a:srgbClr val="DBDBDB"/>
                          </a:solidFill>
                          <a:latin typeface="Be Vietnam"/>
                        </a:rPr>
                        <a:t>05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Testing Methodology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Testing Results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3469">
                <a:tc>
                  <a:txBody>
                    <a:bodyPr anchor="t" rtlCol="false"/>
                    <a:lstStyle/>
                    <a:p>
                      <a:pPr algn="r">
                        <a:lnSpc>
                          <a:spcPts val="2800"/>
                        </a:lnSpc>
                        <a:defRPr/>
                      </a:pPr>
                      <a:r>
                        <a:rPr lang="en-US" sz="2000">
                          <a:solidFill>
                            <a:srgbClr val="DBDBDB"/>
                          </a:solidFill>
                          <a:latin typeface="Be Vietnam"/>
                        </a:rPr>
                        <a:t>07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Observations &amp; Implications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Appendix</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1656062" y="0"/>
            <a:ext cx="14975875" cy="10287000"/>
          </a:xfrm>
          <a:custGeom>
            <a:avLst/>
            <a:gdLst/>
            <a:ahLst/>
            <a:cxnLst/>
            <a:rect r="r" b="b" t="t" l="l"/>
            <a:pathLst>
              <a:path h="10287000" w="14975875">
                <a:moveTo>
                  <a:pt x="0" y="0"/>
                </a:moveTo>
                <a:lnTo>
                  <a:pt x="14975876" y="0"/>
                </a:lnTo>
                <a:lnTo>
                  <a:pt x="14975876" y="10287000"/>
                </a:lnTo>
                <a:lnTo>
                  <a:pt x="0" y="1028700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87527" y="3225330"/>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87527" y="4294316"/>
            <a:ext cx="15645586" cy="2178188"/>
            <a:chOff x="0" y="0"/>
            <a:chExt cx="2151698" cy="299561"/>
          </a:xfrm>
        </p:grpSpPr>
        <p:sp>
          <p:nvSpPr>
            <p:cNvPr name="Freeform 6" id="6"/>
            <p:cNvSpPr/>
            <p:nvPr/>
          </p:nvSpPr>
          <p:spPr>
            <a:xfrm flipH="false" flipV="false" rot="0">
              <a:off x="0" y="0"/>
              <a:ext cx="2151698" cy="299561"/>
            </a:xfrm>
            <a:custGeom>
              <a:avLst/>
              <a:gdLst/>
              <a:ahLst/>
              <a:cxnLst/>
              <a:rect r="r" b="b" t="t" l="l"/>
              <a:pathLst>
                <a:path h="299561" w="2151698">
                  <a:moveTo>
                    <a:pt x="27216" y="0"/>
                  </a:moveTo>
                  <a:lnTo>
                    <a:pt x="2124483" y="0"/>
                  </a:lnTo>
                  <a:cubicBezTo>
                    <a:pt x="2131701" y="0"/>
                    <a:pt x="2138623" y="2867"/>
                    <a:pt x="2143727" y="7971"/>
                  </a:cubicBezTo>
                  <a:cubicBezTo>
                    <a:pt x="2148831" y="13075"/>
                    <a:pt x="2151698" y="19998"/>
                    <a:pt x="2151698" y="27216"/>
                  </a:cubicBezTo>
                  <a:lnTo>
                    <a:pt x="2151698" y="272345"/>
                  </a:lnTo>
                  <a:cubicBezTo>
                    <a:pt x="2151698" y="279563"/>
                    <a:pt x="2148831" y="286486"/>
                    <a:pt x="2143727" y="291590"/>
                  </a:cubicBezTo>
                  <a:cubicBezTo>
                    <a:pt x="2138623" y="296693"/>
                    <a:pt x="2131701" y="299561"/>
                    <a:pt x="2124483" y="299561"/>
                  </a:cubicBezTo>
                  <a:lnTo>
                    <a:pt x="27216" y="299561"/>
                  </a:lnTo>
                  <a:cubicBezTo>
                    <a:pt x="19998" y="299561"/>
                    <a:pt x="13075" y="296693"/>
                    <a:pt x="7971" y="291590"/>
                  </a:cubicBezTo>
                  <a:cubicBezTo>
                    <a:pt x="2867" y="286486"/>
                    <a:pt x="0" y="279563"/>
                    <a:pt x="0" y="272345"/>
                  </a:cubicBezTo>
                  <a:lnTo>
                    <a:pt x="0" y="27216"/>
                  </a:lnTo>
                  <a:cubicBezTo>
                    <a:pt x="0" y="19998"/>
                    <a:pt x="2867" y="13075"/>
                    <a:pt x="7971" y="7971"/>
                  </a:cubicBezTo>
                  <a:cubicBezTo>
                    <a:pt x="13075" y="2867"/>
                    <a:pt x="19998" y="0"/>
                    <a:pt x="27216" y="0"/>
                  </a:cubicBezTo>
                  <a:close/>
                </a:path>
              </a:pathLst>
            </a:custGeom>
            <a:solidFill>
              <a:srgbClr val="F9FAF4"/>
            </a:solidFill>
          </p:spPr>
        </p:sp>
        <p:sp>
          <p:nvSpPr>
            <p:cNvPr name="TextBox 7" id="7"/>
            <p:cNvSpPr txBox="true"/>
            <p:nvPr/>
          </p:nvSpPr>
          <p:spPr>
            <a:xfrm>
              <a:off x="0" y="-47625"/>
              <a:ext cx="2151698" cy="34718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75289" y="4902199"/>
            <a:ext cx="15786638" cy="783861"/>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Leaving a recommendation</a:t>
            </a:r>
          </a:p>
        </p:txBody>
      </p:sp>
      <p:sp>
        <p:nvSpPr>
          <p:cNvPr name="TextBox 9" id="9"/>
          <p:cNvSpPr txBox="true"/>
          <p:nvPr/>
        </p:nvSpPr>
        <p:spPr>
          <a:xfrm rot="0">
            <a:off x="1975289" y="3447854"/>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MODERATE TASK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0" y="536301"/>
            <a:ext cx="18288000" cy="9214399"/>
          </a:xfrm>
          <a:custGeom>
            <a:avLst/>
            <a:gdLst/>
            <a:ahLst/>
            <a:cxnLst/>
            <a:rect r="r" b="b" t="t" l="l"/>
            <a:pathLst>
              <a:path h="9214399" w="18288000">
                <a:moveTo>
                  <a:pt x="0" y="0"/>
                </a:moveTo>
                <a:lnTo>
                  <a:pt x="18288000" y="0"/>
                </a:lnTo>
                <a:lnTo>
                  <a:pt x="18288000" y="9214398"/>
                </a:lnTo>
                <a:lnTo>
                  <a:pt x="0" y="9214398"/>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21207" y="2559557"/>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21207" y="3628544"/>
            <a:ext cx="15645586" cy="3717899"/>
            <a:chOff x="0" y="0"/>
            <a:chExt cx="2151698" cy="511313"/>
          </a:xfrm>
        </p:grpSpPr>
        <p:sp>
          <p:nvSpPr>
            <p:cNvPr name="Freeform 6" id="6"/>
            <p:cNvSpPr/>
            <p:nvPr/>
          </p:nvSpPr>
          <p:spPr>
            <a:xfrm flipH="false" flipV="false" rot="0">
              <a:off x="0" y="0"/>
              <a:ext cx="2151698" cy="511313"/>
            </a:xfrm>
            <a:custGeom>
              <a:avLst/>
              <a:gdLst/>
              <a:ahLst/>
              <a:cxnLst/>
              <a:rect r="r" b="b" t="t" l="l"/>
              <a:pathLst>
                <a:path h="511313" w="2151698">
                  <a:moveTo>
                    <a:pt x="27216" y="0"/>
                  </a:moveTo>
                  <a:lnTo>
                    <a:pt x="2124483" y="0"/>
                  </a:lnTo>
                  <a:cubicBezTo>
                    <a:pt x="2131701" y="0"/>
                    <a:pt x="2138623" y="2867"/>
                    <a:pt x="2143727" y="7971"/>
                  </a:cubicBezTo>
                  <a:cubicBezTo>
                    <a:pt x="2148831" y="13075"/>
                    <a:pt x="2151698" y="19998"/>
                    <a:pt x="2151698" y="27216"/>
                  </a:cubicBezTo>
                  <a:lnTo>
                    <a:pt x="2151698" y="484098"/>
                  </a:lnTo>
                  <a:cubicBezTo>
                    <a:pt x="2151698" y="491316"/>
                    <a:pt x="2148831" y="498238"/>
                    <a:pt x="2143727" y="503342"/>
                  </a:cubicBezTo>
                  <a:cubicBezTo>
                    <a:pt x="2138623" y="508446"/>
                    <a:pt x="2131701" y="511313"/>
                    <a:pt x="2124483" y="511313"/>
                  </a:cubicBezTo>
                  <a:lnTo>
                    <a:pt x="27216" y="511313"/>
                  </a:lnTo>
                  <a:cubicBezTo>
                    <a:pt x="19998" y="511313"/>
                    <a:pt x="13075" y="508446"/>
                    <a:pt x="7971" y="503342"/>
                  </a:cubicBezTo>
                  <a:cubicBezTo>
                    <a:pt x="2867" y="498238"/>
                    <a:pt x="0" y="491316"/>
                    <a:pt x="0" y="484098"/>
                  </a:cubicBezTo>
                  <a:lnTo>
                    <a:pt x="0" y="27216"/>
                  </a:lnTo>
                  <a:cubicBezTo>
                    <a:pt x="0" y="19998"/>
                    <a:pt x="2867" y="13075"/>
                    <a:pt x="7971" y="7971"/>
                  </a:cubicBezTo>
                  <a:cubicBezTo>
                    <a:pt x="13075" y="2867"/>
                    <a:pt x="19998" y="0"/>
                    <a:pt x="27216" y="0"/>
                  </a:cubicBezTo>
                  <a:close/>
                </a:path>
              </a:pathLst>
            </a:custGeom>
            <a:solidFill>
              <a:srgbClr val="F9FAF4"/>
            </a:solidFill>
          </p:spPr>
        </p:sp>
        <p:sp>
          <p:nvSpPr>
            <p:cNvPr name="TextBox 7" id="7"/>
            <p:cNvSpPr txBox="true"/>
            <p:nvPr/>
          </p:nvSpPr>
          <p:spPr>
            <a:xfrm>
              <a:off x="0" y="-47625"/>
              <a:ext cx="2151698" cy="558938"/>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08969" y="4236427"/>
            <a:ext cx="14638854" cy="2379040"/>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Requesting a recommendation from your network (including friends of friends); passing on a recommendation request to your friends</a:t>
            </a:r>
          </a:p>
        </p:txBody>
      </p:sp>
      <p:sp>
        <p:nvSpPr>
          <p:cNvPr name="TextBox 9" id="9"/>
          <p:cNvSpPr txBox="true"/>
          <p:nvPr/>
        </p:nvSpPr>
        <p:spPr>
          <a:xfrm rot="0">
            <a:off x="1908969" y="2782082"/>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COMPLEX TASK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1459365" y="221820"/>
            <a:ext cx="15799935" cy="9843360"/>
          </a:xfrm>
          <a:custGeom>
            <a:avLst/>
            <a:gdLst/>
            <a:ahLst/>
            <a:cxnLst/>
            <a:rect r="r" b="b" t="t" l="l"/>
            <a:pathLst>
              <a:path h="9843360" w="15799935">
                <a:moveTo>
                  <a:pt x="0" y="0"/>
                </a:moveTo>
                <a:lnTo>
                  <a:pt x="15799935" y="0"/>
                </a:lnTo>
                <a:lnTo>
                  <a:pt x="15799935" y="9843360"/>
                </a:lnTo>
                <a:lnTo>
                  <a:pt x="0" y="9843360"/>
                </a:lnTo>
                <a:lnTo>
                  <a:pt x="0" y="0"/>
                </a:lnTo>
                <a:close/>
              </a:path>
            </a:pathLst>
          </a:custGeom>
          <a:blipFill>
            <a:blip r:embed="rId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Testing Methodology</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05</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700188" y="1028700"/>
          <a:ext cx="10559112" cy="8395520"/>
        </p:xfrm>
        <a:graphic>
          <a:graphicData uri="http://schemas.openxmlformats.org/drawingml/2006/table">
            <a:tbl>
              <a:tblPr/>
              <a:tblGrid>
                <a:gridCol w="1745708"/>
                <a:gridCol w="2602488"/>
                <a:gridCol w="6210917"/>
              </a:tblGrid>
              <a:tr h="1304898">
                <a:tc>
                  <a:txBody>
                    <a:bodyPr anchor="t" rtlCol="false"/>
                    <a:lstStyle/>
                    <a:p>
                      <a:pPr algn="ctr">
                        <a:lnSpc>
                          <a:spcPts val="3600"/>
                        </a:lnSpc>
                        <a:defRPr/>
                      </a:pPr>
                      <a:r>
                        <a:rPr lang="en-US" sz="3000" spc="-90">
                          <a:solidFill>
                            <a:srgbClr val="907CE1"/>
                          </a:solidFill>
                          <a:latin typeface="Be Vietnam"/>
                        </a:rPr>
                        <a:t>1</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Susan</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60-70 year old woman who lives in Menlo Park , met her at MPX Pilates</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403664">
                <a:tc>
                  <a:txBody>
                    <a:bodyPr anchor="t" rtlCol="false"/>
                    <a:lstStyle/>
                    <a:p>
                      <a:pPr algn="ctr">
                        <a:lnSpc>
                          <a:spcPts val="3600"/>
                        </a:lnSpc>
                        <a:defRPr/>
                      </a:pPr>
                      <a:r>
                        <a:rPr lang="en-US" sz="3000" spc="-90">
                          <a:solidFill>
                            <a:srgbClr val="907CE1"/>
                          </a:solidFill>
                          <a:latin typeface="Be Vietnam"/>
                        </a:rPr>
                        <a:t>2</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Troy</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24 year-old working in finance with a computer science degree, met at Verve Coffee</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62304">
                <a:tc>
                  <a:txBody>
                    <a:bodyPr anchor="t" rtlCol="false"/>
                    <a:lstStyle/>
                    <a:p>
                      <a:pPr algn="ctr">
                        <a:lnSpc>
                          <a:spcPts val="3600"/>
                        </a:lnSpc>
                        <a:defRPr/>
                      </a:pPr>
                      <a:r>
                        <a:rPr lang="en-US" sz="3000" spc="-90">
                          <a:solidFill>
                            <a:srgbClr val="907CE1"/>
                          </a:solidFill>
                          <a:latin typeface="Be Vietnam"/>
                        </a:rPr>
                        <a:t>3</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Ric</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mid-50s working in sales, met at Tressider</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470769">
                <a:tc>
                  <a:txBody>
                    <a:bodyPr anchor="t" rtlCol="false"/>
                    <a:lstStyle/>
                    <a:p>
                      <a:pPr algn="ctr">
                        <a:lnSpc>
                          <a:spcPts val="3600"/>
                        </a:lnSpc>
                        <a:defRPr/>
                      </a:pPr>
                      <a:r>
                        <a:rPr lang="en-US" sz="3000" spc="-90">
                          <a:solidFill>
                            <a:srgbClr val="907CE1"/>
                          </a:solidFill>
                          <a:latin typeface="Be Vietnam"/>
                        </a:rPr>
                        <a:t>4</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Benjamin</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~75 year-old Israeli immigrant, met at Verve Coffee</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548079">
                <a:tc>
                  <a:txBody>
                    <a:bodyPr anchor="t" rtlCol="false"/>
                    <a:lstStyle/>
                    <a:p>
                      <a:pPr algn="ctr">
                        <a:lnSpc>
                          <a:spcPts val="3600"/>
                        </a:lnSpc>
                        <a:defRPr/>
                      </a:pPr>
                      <a:r>
                        <a:rPr lang="en-US" sz="3000" spc="-90">
                          <a:solidFill>
                            <a:srgbClr val="907CE1"/>
                          </a:solidFill>
                          <a:latin typeface="Be Vietnam"/>
                        </a:rPr>
                        <a:t>5</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Mackenzie</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mid-30s working in lab equipment manufacturing, met at Tressider</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05806">
                <a:tc>
                  <a:txBody>
                    <a:bodyPr anchor="t" rtlCol="false"/>
                    <a:lstStyle/>
                    <a:p>
                      <a:pPr algn="ctr">
                        <a:lnSpc>
                          <a:spcPts val="3600"/>
                        </a:lnSpc>
                        <a:defRPr/>
                      </a:pPr>
                      <a:r>
                        <a:rPr lang="en-US" sz="3000" spc="-90">
                          <a:solidFill>
                            <a:srgbClr val="907CE1"/>
                          </a:solidFill>
                          <a:latin typeface="Be Vietnam"/>
                        </a:rPr>
                        <a:t>6</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3600"/>
                        </a:lnSpc>
                        <a:defRPr/>
                      </a:pPr>
                      <a:r>
                        <a:rPr lang="en-US" sz="3000" spc="-90">
                          <a:solidFill>
                            <a:srgbClr val="1C1C1D"/>
                          </a:solidFill>
                          <a:latin typeface="Be Vietnam"/>
                        </a:rPr>
                        <a:t>Bradon</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r">
                        <a:lnSpc>
                          <a:spcPts val="2400"/>
                        </a:lnSpc>
                        <a:defRPr/>
                      </a:pPr>
                      <a:r>
                        <a:rPr lang="en-US" sz="2000" spc="-60">
                          <a:solidFill>
                            <a:srgbClr val="1C1C1D"/>
                          </a:solidFill>
                          <a:latin typeface="Be Vietnam"/>
                        </a:rPr>
                        <a:t>mid-30s store employee, met at Trader Joe’s</a:t>
                      </a:r>
                      <a:endParaRPr lang="en-US" sz="1100"/>
                    </a:p>
                  </a:txBody>
                  <a:tcPr marL="190500" marR="190500" marT="190500" marB="190500" anchor="t">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1C1C1D"/>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pSp>
        <p:nvGrpSpPr>
          <p:cNvPr name="Group 3" id="3"/>
          <p:cNvGrpSpPr>
            <a:grpSpLocks noChangeAspect="true"/>
          </p:cNvGrpSpPr>
          <p:nvPr/>
        </p:nvGrpSpPr>
        <p:grpSpPr>
          <a:xfrm rot="0">
            <a:off x="7010634" y="1135098"/>
            <a:ext cx="1103246" cy="1103241"/>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5" id="5"/>
          <p:cNvGrpSpPr>
            <a:grpSpLocks noChangeAspect="true"/>
          </p:cNvGrpSpPr>
          <p:nvPr/>
        </p:nvGrpSpPr>
        <p:grpSpPr>
          <a:xfrm rot="0">
            <a:off x="7010634" y="2501652"/>
            <a:ext cx="1103246" cy="110324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8167" t="0" r="-8167" b="-16335"/>
              </a:stretch>
            </a:blipFill>
          </p:spPr>
        </p:sp>
      </p:grpSp>
      <p:grpSp>
        <p:nvGrpSpPr>
          <p:cNvPr name="Group 7" id="7"/>
          <p:cNvGrpSpPr>
            <a:grpSpLocks noChangeAspect="true"/>
          </p:cNvGrpSpPr>
          <p:nvPr/>
        </p:nvGrpSpPr>
        <p:grpSpPr>
          <a:xfrm rot="0">
            <a:off x="6949030" y="3888475"/>
            <a:ext cx="1226454" cy="1226450"/>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9" id="9"/>
          <p:cNvGrpSpPr>
            <a:grpSpLocks noChangeAspect="true"/>
          </p:cNvGrpSpPr>
          <p:nvPr/>
        </p:nvGrpSpPr>
        <p:grpSpPr>
          <a:xfrm rot="0">
            <a:off x="6859510" y="5114925"/>
            <a:ext cx="1405494" cy="1405488"/>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11" id="11"/>
          <p:cNvGrpSpPr>
            <a:grpSpLocks noChangeAspect="true"/>
          </p:cNvGrpSpPr>
          <p:nvPr/>
        </p:nvGrpSpPr>
        <p:grpSpPr>
          <a:xfrm rot="0">
            <a:off x="7010634" y="6765885"/>
            <a:ext cx="1103246" cy="1103241"/>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13" id="13"/>
          <p:cNvGrpSpPr>
            <a:grpSpLocks noChangeAspect="true"/>
          </p:cNvGrpSpPr>
          <p:nvPr/>
        </p:nvGrpSpPr>
        <p:grpSpPr>
          <a:xfrm rot="0">
            <a:off x="7010634" y="8254304"/>
            <a:ext cx="1103246" cy="1103241"/>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073" t="0" r="-9372" b="-11446"/>
              </a:stretch>
            </a:blipFill>
          </p:spPr>
        </p:sp>
      </p:grpSp>
      <p:sp>
        <p:nvSpPr>
          <p:cNvPr name="TextBox 15" id="15"/>
          <p:cNvSpPr txBox="true"/>
          <p:nvPr/>
        </p:nvSpPr>
        <p:spPr>
          <a:xfrm rot="0">
            <a:off x="1028700" y="1000125"/>
            <a:ext cx="5472189" cy="984761"/>
          </a:xfrm>
          <a:prstGeom prst="rect">
            <a:avLst/>
          </a:prstGeom>
        </p:spPr>
        <p:txBody>
          <a:bodyPr anchor="t" rtlCol="false" tIns="0" lIns="0" bIns="0" rIns="0">
            <a:spAutoFit/>
          </a:bodyPr>
          <a:lstStyle/>
          <a:p>
            <a:pPr>
              <a:lnSpc>
                <a:spcPts val="7842"/>
              </a:lnSpc>
            </a:pPr>
            <a:r>
              <a:rPr lang="en-US" sz="6274" spc="-188">
                <a:solidFill>
                  <a:srgbClr val="1C1C1D"/>
                </a:solidFill>
                <a:latin typeface="Be Vietnam"/>
              </a:rPr>
              <a:t>Participants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2022582" y="723873"/>
            <a:ext cx="5236718" cy="5104728"/>
            <a:chOff x="0" y="0"/>
            <a:chExt cx="1159738" cy="1130507"/>
          </a:xfrm>
        </p:grpSpPr>
        <p:sp>
          <p:nvSpPr>
            <p:cNvPr name="Freeform 3" id="3"/>
            <p:cNvSpPr/>
            <p:nvPr/>
          </p:nvSpPr>
          <p:spPr>
            <a:xfrm flipH="false" flipV="false" rot="0">
              <a:off x="0" y="0"/>
              <a:ext cx="1159738" cy="1130507"/>
            </a:xfrm>
            <a:custGeom>
              <a:avLst/>
              <a:gdLst/>
              <a:ahLst/>
              <a:cxnLst/>
              <a:rect r="r" b="b" t="t" l="l"/>
              <a:pathLst>
                <a:path h="1130507" w="1159738">
                  <a:moveTo>
                    <a:pt x="81312" y="0"/>
                  </a:moveTo>
                  <a:lnTo>
                    <a:pt x="1078426" y="0"/>
                  </a:lnTo>
                  <a:cubicBezTo>
                    <a:pt x="1123333" y="0"/>
                    <a:pt x="1159738" y="36404"/>
                    <a:pt x="1159738" y="81312"/>
                  </a:cubicBezTo>
                  <a:lnTo>
                    <a:pt x="1159738" y="1049195"/>
                  </a:lnTo>
                  <a:cubicBezTo>
                    <a:pt x="1159738" y="1094103"/>
                    <a:pt x="1123333" y="1130507"/>
                    <a:pt x="1078426" y="1130507"/>
                  </a:cubicBezTo>
                  <a:lnTo>
                    <a:pt x="81312" y="1130507"/>
                  </a:lnTo>
                  <a:cubicBezTo>
                    <a:pt x="36404" y="1130507"/>
                    <a:pt x="0" y="1094103"/>
                    <a:pt x="0" y="1049195"/>
                  </a:cubicBezTo>
                  <a:lnTo>
                    <a:pt x="0" y="81312"/>
                  </a:lnTo>
                  <a:cubicBezTo>
                    <a:pt x="0" y="36404"/>
                    <a:pt x="36404" y="0"/>
                    <a:pt x="81312" y="0"/>
                  </a:cubicBezTo>
                  <a:close/>
                </a:path>
              </a:pathLst>
            </a:custGeom>
            <a:solidFill>
              <a:srgbClr val="1C1C1D"/>
            </a:solidFill>
          </p:spPr>
        </p:sp>
        <p:sp>
          <p:nvSpPr>
            <p:cNvPr name="TextBox 4" id="4"/>
            <p:cNvSpPr txBox="true"/>
            <p:nvPr/>
          </p:nvSpPr>
          <p:spPr>
            <a:xfrm>
              <a:off x="0" y="-47625"/>
              <a:ext cx="1159738" cy="117813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6028627"/>
            <a:ext cx="7618750" cy="3229673"/>
            <a:chOff x="0" y="0"/>
            <a:chExt cx="1687269" cy="715252"/>
          </a:xfrm>
        </p:grpSpPr>
        <p:sp>
          <p:nvSpPr>
            <p:cNvPr name="Freeform 6" id="6"/>
            <p:cNvSpPr/>
            <p:nvPr/>
          </p:nvSpPr>
          <p:spPr>
            <a:xfrm flipH="false" flipV="false" rot="0">
              <a:off x="0" y="0"/>
              <a:ext cx="1687269" cy="715252"/>
            </a:xfrm>
            <a:custGeom>
              <a:avLst/>
              <a:gdLst/>
              <a:ahLst/>
              <a:cxnLst/>
              <a:rect r="r" b="b" t="t" l="l"/>
              <a:pathLst>
                <a:path h="715252" w="1687269">
                  <a:moveTo>
                    <a:pt x="55889" y="0"/>
                  </a:moveTo>
                  <a:lnTo>
                    <a:pt x="1631380" y="0"/>
                  </a:lnTo>
                  <a:cubicBezTo>
                    <a:pt x="1662247" y="0"/>
                    <a:pt x="1687269" y="25022"/>
                    <a:pt x="1687269" y="55889"/>
                  </a:cubicBezTo>
                  <a:lnTo>
                    <a:pt x="1687269" y="659363"/>
                  </a:lnTo>
                  <a:cubicBezTo>
                    <a:pt x="1687269" y="690230"/>
                    <a:pt x="1662247" y="715252"/>
                    <a:pt x="1631380" y="715252"/>
                  </a:cubicBezTo>
                  <a:lnTo>
                    <a:pt x="55889" y="715252"/>
                  </a:lnTo>
                  <a:cubicBezTo>
                    <a:pt x="41066" y="715252"/>
                    <a:pt x="26851" y="709364"/>
                    <a:pt x="16370" y="698883"/>
                  </a:cubicBezTo>
                  <a:cubicBezTo>
                    <a:pt x="5888" y="688401"/>
                    <a:pt x="0" y="674186"/>
                    <a:pt x="0" y="659363"/>
                  </a:cubicBezTo>
                  <a:lnTo>
                    <a:pt x="0" y="55889"/>
                  </a:lnTo>
                  <a:cubicBezTo>
                    <a:pt x="0" y="25022"/>
                    <a:pt x="25022" y="0"/>
                    <a:pt x="55889" y="0"/>
                  </a:cubicBezTo>
                  <a:close/>
                </a:path>
              </a:pathLst>
            </a:custGeom>
            <a:solidFill>
              <a:srgbClr val="DBDBDB"/>
            </a:solidFill>
          </p:spPr>
        </p:sp>
        <p:sp>
          <p:nvSpPr>
            <p:cNvPr name="TextBox 7" id="7"/>
            <p:cNvSpPr txBox="true"/>
            <p:nvPr/>
          </p:nvSpPr>
          <p:spPr>
            <a:xfrm>
              <a:off x="0" y="-47625"/>
              <a:ext cx="1687269" cy="76287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928109" y="6028627"/>
            <a:ext cx="6073112" cy="1619457"/>
            <a:chOff x="0" y="0"/>
            <a:chExt cx="1344968" cy="358649"/>
          </a:xfrm>
        </p:grpSpPr>
        <p:sp>
          <p:nvSpPr>
            <p:cNvPr name="Freeform 9" id="9"/>
            <p:cNvSpPr/>
            <p:nvPr/>
          </p:nvSpPr>
          <p:spPr>
            <a:xfrm flipH="false" flipV="false" rot="0">
              <a:off x="0" y="0"/>
              <a:ext cx="1344968" cy="358649"/>
            </a:xfrm>
            <a:custGeom>
              <a:avLst/>
              <a:gdLst/>
              <a:ahLst/>
              <a:cxnLst/>
              <a:rect r="r" b="b" t="t" l="l"/>
              <a:pathLst>
                <a:path h="358649" w="1344968">
                  <a:moveTo>
                    <a:pt x="70113" y="0"/>
                  </a:moveTo>
                  <a:lnTo>
                    <a:pt x="1274855" y="0"/>
                  </a:lnTo>
                  <a:cubicBezTo>
                    <a:pt x="1293450" y="0"/>
                    <a:pt x="1311283" y="7387"/>
                    <a:pt x="1324432" y="20536"/>
                  </a:cubicBezTo>
                  <a:cubicBezTo>
                    <a:pt x="1337581" y="33684"/>
                    <a:pt x="1344968" y="51518"/>
                    <a:pt x="1344968" y="70113"/>
                  </a:cubicBezTo>
                  <a:lnTo>
                    <a:pt x="1344968" y="288536"/>
                  </a:lnTo>
                  <a:cubicBezTo>
                    <a:pt x="1344968" y="327258"/>
                    <a:pt x="1313577" y="358649"/>
                    <a:pt x="1274855" y="358649"/>
                  </a:cubicBezTo>
                  <a:lnTo>
                    <a:pt x="70113" y="358649"/>
                  </a:lnTo>
                  <a:cubicBezTo>
                    <a:pt x="51518" y="358649"/>
                    <a:pt x="33684" y="351262"/>
                    <a:pt x="20536" y="338114"/>
                  </a:cubicBezTo>
                  <a:cubicBezTo>
                    <a:pt x="7387" y="324965"/>
                    <a:pt x="0" y="307131"/>
                    <a:pt x="0" y="288536"/>
                  </a:cubicBezTo>
                  <a:lnTo>
                    <a:pt x="0" y="70113"/>
                  </a:lnTo>
                  <a:cubicBezTo>
                    <a:pt x="0" y="51518"/>
                    <a:pt x="7387" y="33684"/>
                    <a:pt x="20536" y="20536"/>
                  </a:cubicBezTo>
                  <a:cubicBezTo>
                    <a:pt x="33684" y="7387"/>
                    <a:pt x="51518" y="0"/>
                    <a:pt x="70113" y="0"/>
                  </a:cubicBezTo>
                  <a:close/>
                </a:path>
              </a:pathLst>
            </a:custGeom>
            <a:solidFill>
              <a:srgbClr val="907CE1"/>
            </a:solidFill>
          </p:spPr>
        </p:sp>
        <p:sp>
          <p:nvSpPr>
            <p:cNvPr name="TextBox 10" id="10"/>
            <p:cNvSpPr txBox="true"/>
            <p:nvPr/>
          </p:nvSpPr>
          <p:spPr>
            <a:xfrm>
              <a:off x="0" y="-47625"/>
              <a:ext cx="1344968" cy="40627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7037045" y="723873"/>
            <a:ext cx="4728362" cy="5104728"/>
            <a:chOff x="0" y="0"/>
            <a:chExt cx="1047156" cy="1130507"/>
          </a:xfrm>
        </p:grpSpPr>
        <p:sp>
          <p:nvSpPr>
            <p:cNvPr name="Freeform 12" id="12"/>
            <p:cNvSpPr/>
            <p:nvPr/>
          </p:nvSpPr>
          <p:spPr>
            <a:xfrm flipH="false" flipV="false" rot="0">
              <a:off x="0" y="0"/>
              <a:ext cx="1047156" cy="1130507"/>
            </a:xfrm>
            <a:custGeom>
              <a:avLst/>
              <a:gdLst/>
              <a:ahLst/>
              <a:cxnLst/>
              <a:rect r="r" b="b" t="t" l="l"/>
              <a:pathLst>
                <a:path h="1130507" w="1047156">
                  <a:moveTo>
                    <a:pt x="90054" y="0"/>
                  </a:moveTo>
                  <a:lnTo>
                    <a:pt x="957102" y="0"/>
                  </a:lnTo>
                  <a:cubicBezTo>
                    <a:pt x="1006838" y="0"/>
                    <a:pt x="1047156" y="40318"/>
                    <a:pt x="1047156" y="90054"/>
                  </a:cubicBezTo>
                  <a:lnTo>
                    <a:pt x="1047156" y="1040453"/>
                  </a:lnTo>
                  <a:cubicBezTo>
                    <a:pt x="1047156" y="1064337"/>
                    <a:pt x="1037668" y="1087243"/>
                    <a:pt x="1020780" y="1104131"/>
                  </a:cubicBezTo>
                  <a:cubicBezTo>
                    <a:pt x="1003892" y="1121019"/>
                    <a:pt x="980986" y="1130507"/>
                    <a:pt x="957102" y="1130507"/>
                  </a:cubicBezTo>
                  <a:lnTo>
                    <a:pt x="90054" y="1130507"/>
                  </a:lnTo>
                  <a:cubicBezTo>
                    <a:pt x="40318" y="1130507"/>
                    <a:pt x="0" y="1090189"/>
                    <a:pt x="0" y="1040453"/>
                  </a:cubicBezTo>
                  <a:lnTo>
                    <a:pt x="0" y="90054"/>
                  </a:lnTo>
                  <a:cubicBezTo>
                    <a:pt x="0" y="40318"/>
                    <a:pt x="40318" y="0"/>
                    <a:pt x="90054" y="0"/>
                  </a:cubicBezTo>
                  <a:close/>
                </a:path>
              </a:pathLst>
            </a:custGeom>
            <a:solidFill>
              <a:srgbClr val="907CE1"/>
            </a:solidFill>
          </p:spPr>
        </p:sp>
        <p:sp>
          <p:nvSpPr>
            <p:cNvPr name="TextBox 13" id="13"/>
            <p:cNvSpPr txBox="true"/>
            <p:nvPr/>
          </p:nvSpPr>
          <p:spPr>
            <a:xfrm>
              <a:off x="0" y="-47625"/>
              <a:ext cx="1047156" cy="117813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3910869"/>
            <a:ext cx="5706098" cy="5347431"/>
            <a:chOff x="0" y="0"/>
            <a:chExt cx="1263688" cy="1184257"/>
          </a:xfrm>
        </p:grpSpPr>
        <p:sp>
          <p:nvSpPr>
            <p:cNvPr name="Freeform 15" id="15"/>
            <p:cNvSpPr/>
            <p:nvPr/>
          </p:nvSpPr>
          <p:spPr>
            <a:xfrm flipH="false" flipV="false" rot="0">
              <a:off x="0" y="0"/>
              <a:ext cx="1263688" cy="1184257"/>
            </a:xfrm>
            <a:custGeom>
              <a:avLst/>
              <a:gdLst/>
              <a:ahLst/>
              <a:cxnLst/>
              <a:rect r="r" b="b" t="t" l="l"/>
              <a:pathLst>
                <a:path h="1184257" w="1263688">
                  <a:moveTo>
                    <a:pt x="74623" y="0"/>
                  </a:moveTo>
                  <a:lnTo>
                    <a:pt x="1189065" y="0"/>
                  </a:lnTo>
                  <a:cubicBezTo>
                    <a:pt x="1230278" y="0"/>
                    <a:pt x="1263688" y="33410"/>
                    <a:pt x="1263688" y="74623"/>
                  </a:cubicBezTo>
                  <a:lnTo>
                    <a:pt x="1263688" y="1109634"/>
                  </a:lnTo>
                  <a:cubicBezTo>
                    <a:pt x="1263688" y="1150847"/>
                    <a:pt x="1230278" y="1184257"/>
                    <a:pt x="1189065" y="1184257"/>
                  </a:cubicBezTo>
                  <a:lnTo>
                    <a:pt x="74623" y="1184257"/>
                  </a:lnTo>
                  <a:cubicBezTo>
                    <a:pt x="54832" y="1184257"/>
                    <a:pt x="35851" y="1176395"/>
                    <a:pt x="21857" y="1162400"/>
                  </a:cubicBezTo>
                  <a:cubicBezTo>
                    <a:pt x="7862" y="1148406"/>
                    <a:pt x="0" y="1129425"/>
                    <a:pt x="0" y="1109634"/>
                  </a:cubicBezTo>
                  <a:lnTo>
                    <a:pt x="0" y="74623"/>
                  </a:lnTo>
                  <a:cubicBezTo>
                    <a:pt x="0" y="54832"/>
                    <a:pt x="7862" y="35851"/>
                    <a:pt x="21857" y="21857"/>
                  </a:cubicBezTo>
                  <a:cubicBezTo>
                    <a:pt x="35851" y="7862"/>
                    <a:pt x="54832" y="0"/>
                    <a:pt x="74623" y="0"/>
                  </a:cubicBezTo>
                  <a:close/>
                </a:path>
              </a:pathLst>
            </a:custGeom>
            <a:solidFill>
              <a:srgbClr val="DBDBDB"/>
            </a:solidFill>
          </p:spPr>
        </p:sp>
        <p:sp>
          <p:nvSpPr>
            <p:cNvPr name="TextBox 16" id="16"/>
            <p:cNvSpPr txBox="true"/>
            <p:nvPr/>
          </p:nvSpPr>
          <p:spPr>
            <a:xfrm>
              <a:off x="0" y="-47625"/>
              <a:ext cx="1263688" cy="1231882"/>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2498832" y="5053329"/>
            <a:ext cx="2063391" cy="481330"/>
          </a:xfrm>
          <a:prstGeom prst="rect">
            <a:avLst/>
          </a:prstGeom>
        </p:spPr>
        <p:txBody>
          <a:bodyPr anchor="t" rtlCol="false" tIns="0" lIns="0" bIns="0" rIns="0">
            <a:spAutoFit/>
          </a:bodyPr>
          <a:lstStyle/>
          <a:p>
            <a:pPr>
              <a:lnSpc>
                <a:spcPts val="3919"/>
              </a:lnSpc>
            </a:pPr>
            <a:r>
              <a:rPr lang="en-US" sz="2799" spc="-27">
                <a:solidFill>
                  <a:srgbClr val="F9FAF4"/>
                </a:solidFill>
                <a:latin typeface="Be Vietnam Bold"/>
              </a:rPr>
              <a:t>Trader Joe’s</a:t>
            </a:r>
          </a:p>
        </p:txBody>
      </p:sp>
      <p:sp>
        <p:nvSpPr>
          <p:cNvPr name="TextBox 18" id="18"/>
          <p:cNvSpPr txBox="true"/>
          <p:nvPr/>
        </p:nvSpPr>
        <p:spPr>
          <a:xfrm rot="0">
            <a:off x="1028700" y="1004887"/>
            <a:ext cx="5706098" cy="1181100"/>
          </a:xfrm>
          <a:prstGeom prst="rect">
            <a:avLst/>
          </a:prstGeom>
        </p:spPr>
        <p:txBody>
          <a:bodyPr anchor="t" rtlCol="false" tIns="0" lIns="0" bIns="0" rIns="0">
            <a:spAutoFit/>
          </a:bodyPr>
          <a:lstStyle/>
          <a:p>
            <a:pPr>
              <a:lnSpc>
                <a:spcPts val="9375"/>
              </a:lnSpc>
            </a:pPr>
            <a:r>
              <a:rPr lang="en-US" sz="7500" spc="-225">
                <a:solidFill>
                  <a:srgbClr val="000000"/>
                </a:solidFill>
                <a:latin typeface="Be Vietnam"/>
              </a:rPr>
              <a:t>Testing</a:t>
            </a:r>
          </a:p>
          <a:p>
            <a:pPr>
              <a:lnSpc>
                <a:spcPts val="9375"/>
              </a:lnSpc>
            </a:pPr>
            <a:r>
              <a:rPr lang="en-US" sz="7500" spc="-225">
                <a:solidFill>
                  <a:srgbClr val="000000"/>
                </a:solidFill>
                <a:latin typeface="Be Vietnam"/>
              </a:rPr>
              <a:t>Environment</a:t>
            </a:r>
          </a:p>
        </p:txBody>
      </p:sp>
      <p:sp>
        <p:nvSpPr>
          <p:cNvPr name="Freeform 19" id="19"/>
          <p:cNvSpPr/>
          <p:nvPr/>
        </p:nvSpPr>
        <p:spPr>
          <a:xfrm flipH="false" flipV="false" rot="0">
            <a:off x="1291056" y="4118123"/>
            <a:ext cx="5181386" cy="4886590"/>
          </a:xfrm>
          <a:custGeom>
            <a:avLst/>
            <a:gdLst/>
            <a:ahLst/>
            <a:cxnLst/>
            <a:rect r="r" b="b" t="t" l="l"/>
            <a:pathLst>
              <a:path h="4886590" w="5181386">
                <a:moveTo>
                  <a:pt x="0" y="0"/>
                </a:moveTo>
                <a:lnTo>
                  <a:pt x="5181386" y="0"/>
                </a:lnTo>
                <a:lnTo>
                  <a:pt x="5181386" y="4886590"/>
                </a:lnTo>
                <a:lnTo>
                  <a:pt x="0" y="4886590"/>
                </a:lnTo>
                <a:lnTo>
                  <a:pt x="0" y="0"/>
                </a:lnTo>
                <a:close/>
              </a:path>
            </a:pathLst>
          </a:custGeom>
          <a:blipFill>
            <a:blip r:embed="rId2"/>
            <a:stretch>
              <a:fillRect l="-17665" t="-908" r="-25434" b="0"/>
            </a:stretch>
          </a:blipFill>
        </p:spPr>
      </p:sp>
      <p:sp>
        <p:nvSpPr>
          <p:cNvPr name="TextBox 20" id="20"/>
          <p:cNvSpPr txBox="true"/>
          <p:nvPr/>
        </p:nvSpPr>
        <p:spPr>
          <a:xfrm rot="0">
            <a:off x="6734798" y="7533236"/>
            <a:ext cx="1696404" cy="1324610"/>
          </a:xfrm>
          <a:prstGeom prst="rect">
            <a:avLst/>
          </a:prstGeom>
        </p:spPr>
        <p:txBody>
          <a:bodyPr anchor="t" rtlCol="false" tIns="0" lIns="0" bIns="0" rIns="0">
            <a:spAutoFit/>
          </a:bodyPr>
          <a:lstStyle/>
          <a:p>
            <a:pPr>
              <a:lnSpc>
                <a:spcPts val="3919"/>
              </a:lnSpc>
            </a:pPr>
            <a:r>
              <a:rPr lang="en-US" sz="2799" spc="-27">
                <a:solidFill>
                  <a:srgbClr val="000000"/>
                </a:solidFill>
                <a:latin typeface="Be Vietnam Ultra-Bold"/>
              </a:rPr>
              <a:t>Tressider</a:t>
            </a:r>
          </a:p>
          <a:p>
            <a:pPr>
              <a:lnSpc>
                <a:spcPts val="3360"/>
              </a:lnSpc>
            </a:pPr>
            <a:r>
              <a:rPr lang="en-US" sz="2400" spc="-24">
                <a:solidFill>
                  <a:srgbClr val="000000"/>
                </a:solidFill>
                <a:latin typeface="Be Vietnam Italics"/>
              </a:rPr>
              <a:t>Stanford</a:t>
            </a:r>
          </a:p>
          <a:p>
            <a:pPr>
              <a:lnSpc>
                <a:spcPts val="3360"/>
              </a:lnSpc>
            </a:pPr>
            <a:r>
              <a:rPr lang="en-US" sz="2400" spc="-24">
                <a:solidFill>
                  <a:srgbClr val="000000"/>
                </a:solidFill>
                <a:latin typeface="Be Vietnam Italics"/>
              </a:rPr>
              <a:t>Campus</a:t>
            </a:r>
          </a:p>
        </p:txBody>
      </p:sp>
      <p:sp>
        <p:nvSpPr>
          <p:cNvPr name="Freeform 21" id="21"/>
          <p:cNvSpPr/>
          <p:nvPr/>
        </p:nvSpPr>
        <p:spPr>
          <a:xfrm flipH="false" flipV="false" rot="0">
            <a:off x="12193431" y="896702"/>
            <a:ext cx="4835718" cy="4048142"/>
          </a:xfrm>
          <a:custGeom>
            <a:avLst/>
            <a:gdLst/>
            <a:ahLst/>
            <a:cxnLst/>
            <a:rect r="r" b="b" t="t" l="l"/>
            <a:pathLst>
              <a:path h="4048142" w="4835718">
                <a:moveTo>
                  <a:pt x="0" y="0"/>
                </a:moveTo>
                <a:lnTo>
                  <a:pt x="4835718" y="0"/>
                </a:lnTo>
                <a:lnTo>
                  <a:pt x="4835718" y="4048142"/>
                </a:lnTo>
                <a:lnTo>
                  <a:pt x="0" y="4048142"/>
                </a:lnTo>
                <a:lnTo>
                  <a:pt x="0" y="0"/>
                </a:lnTo>
                <a:close/>
              </a:path>
            </a:pathLst>
          </a:custGeom>
          <a:blipFill>
            <a:blip r:embed="rId3"/>
            <a:stretch>
              <a:fillRect l="-15238" t="-6692" r="-18734" b="0"/>
            </a:stretch>
          </a:blipFill>
        </p:spPr>
      </p:sp>
      <p:grpSp>
        <p:nvGrpSpPr>
          <p:cNvPr name="Group 22" id="22"/>
          <p:cNvGrpSpPr/>
          <p:nvPr/>
        </p:nvGrpSpPr>
        <p:grpSpPr>
          <a:xfrm rot="0">
            <a:off x="8928109" y="6028627"/>
            <a:ext cx="8331191" cy="3229673"/>
            <a:chOff x="0" y="0"/>
            <a:chExt cx="1845048" cy="715252"/>
          </a:xfrm>
        </p:grpSpPr>
        <p:sp>
          <p:nvSpPr>
            <p:cNvPr name="Freeform 23" id="23"/>
            <p:cNvSpPr/>
            <p:nvPr/>
          </p:nvSpPr>
          <p:spPr>
            <a:xfrm flipH="false" flipV="false" rot="0">
              <a:off x="0" y="0"/>
              <a:ext cx="1845048" cy="715252"/>
            </a:xfrm>
            <a:custGeom>
              <a:avLst/>
              <a:gdLst/>
              <a:ahLst/>
              <a:cxnLst/>
              <a:rect r="r" b="b" t="t" l="l"/>
              <a:pathLst>
                <a:path h="715252" w="1845048">
                  <a:moveTo>
                    <a:pt x="51110" y="0"/>
                  </a:moveTo>
                  <a:lnTo>
                    <a:pt x="1793938" y="0"/>
                  </a:lnTo>
                  <a:cubicBezTo>
                    <a:pt x="1807494" y="0"/>
                    <a:pt x="1820494" y="5385"/>
                    <a:pt x="1830079" y="14970"/>
                  </a:cubicBezTo>
                  <a:cubicBezTo>
                    <a:pt x="1839663" y="24555"/>
                    <a:pt x="1845048" y="37555"/>
                    <a:pt x="1845048" y="51110"/>
                  </a:cubicBezTo>
                  <a:lnTo>
                    <a:pt x="1845048" y="664142"/>
                  </a:lnTo>
                  <a:cubicBezTo>
                    <a:pt x="1845048" y="677698"/>
                    <a:pt x="1839663" y="690698"/>
                    <a:pt x="1830079" y="700282"/>
                  </a:cubicBezTo>
                  <a:cubicBezTo>
                    <a:pt x="1820494" y="709867"/>
                    <a:pt x="1807494" y="715252"/>
                    <a:pt x="1793938" y="715252"/>
                  </a:cubicBezTo>
                  <a:lnTo>
                    <a:pt x="51110" y="715252"/>
                  </a:lnTo>
                  <a:cubicBezTo>
                    <a:pt x="37555" y="715252"/>
                    <a:pt x="24555" y="709867"/>
                    <a:pt x="14970" y="700282"/>
                  </a:cubicBezTo>
                  <a:cubicBezTo>
                    <a:pt x="5385" y="690698"/>
                    <a:pt x="0" y="677698"/>
                    <a:pt x="0" y="664142"/>
                  </a:cubicBezTo>
                  <a:lnTo>
                    <a:pt x="0" y="51110"/>
                  </a:lnTo>
                  <a:cubicBezTo>
                    <a:pt x="0" y="37555"/>
                    <a:pt x="5385" y="24555"/>
                    <a:pt x="14970" y="14970"/>
                  </a:cubicBezTo>
                  <a:cubicBezTo>
                    <a:pt x="24555" y="5385"/>
                    <a:pt x="37555" y="0"/>
                    <a:pt x="51110" y="0"/>
                  </a:cubicBezTo>
                  <a:close/>
                </a:path>
              </a:pathLst>
            </a:custGeom>
            <a:solidFill>
              <a:srgbClr val="907CE1"/>
            </a:solidFill>
          </p:spPr>
        </p:sp>
        <p:sp>
          <p:nvSpPr>
            <p:cNvPr name="TextBox 24" id="24"/>
            <p:cNvSpPr txBox="true"/>
            <p:nvPr/>
          </p:nvSpPr>
          <p:spPr>
            <a:xfrm>
              <a:off x="0" y="-47625"/>
              <a:ext cx="1845048" cy="762877"/>
            </a:xfrm>
            <a:prstGeom prst="rect">
              <a:avLst/>
            </a:prstGeom>
          </p:spPr>
          <p:txBody>
            <a:bodyPr anchor="ctr" rtlCol="false" tIns="50800" lIns="50800" bIns="50800" rIns="50800"/>
            <a:lstStyle/>
            <a:p>
              <a:pPr algn="ctr">
                <a:lnSpc>
                  <a:spcPts val="2800"/>
                </a:lnSpc>
              </a:pPr>
            </a:p>
          </p:txBody>
        </p:sp>
      </p:grpSp>
      <p:sp>
        <p:nvSpPr>
          <p:cNvPr name="Freeform 25" id="25"/>
          <p:cNvSpPr/>
          <p:nvPr/>
        </p:nvSpPr>
        <p:spPr>
          <a:xfrm flipH="false" flipV="false" rot="0">
            <a:off x="11765407" y="6291454"/>
            <a:ext cx="5263742" cy="2713258"/>
          </a:xfrm>
          <a:custGeom>
            <a:avLst/>
            <a:gdLst/>
            <a:ahLst/>
            <a:cxnLst/>
            <a:rect r="r" b="b" t="t" l="l"/>
            <a:pathLst>
              <a:path h="2713258" w="5263742">
                <a:moveTo>
                  <a:pt x="0" y="0"/>
                </a:moveTo>
                <a:lnTo>
                  <a:pt x="5263742" y="0"/>
                </a:lnTo>
                <a:lnTo>
                  <a:pt x="5263742" y="2713259"/>
                </a:lnTo>
                <a:lnTo>
                  <a:pt x="0" y="2713259"/>
                </a:lnTo>
                <a:lnTo>
                  <a:pt x="0" y="0"/>
                </a:lnTo>
                <a:close/>
              </a:path>
            </a:pathLst>
          </a:custGeom>
          <a:blipFill>
            <a:blip r:embed="rId4"/>
            <a:stretch>
              <a:fillRect l="0" t="-29374" r="0" b="0"/>
            </a:stretch>
          </a:blipFill>
        </p:spPr>
      </p:sp>
      <p:sp>
        <p:nvSpPr>
          <p:cNvPr name="TextBox 26" id="26"/>
          <p:cNvSpPr txBox="true"/>
          <p:nvPr/>
        </p:nvSpPr>
        <p:spPr>
          <a:xfrm rot="0">
            <a:off x="9174719" y="6504268"/>
            <a:ext cx="2063419" cy="481330"/>
          </a:xfrm>
          <a:prstGeom prst="rect">
            <a:avLst/>
          </a:prstGeom>
        </p:spPr>
        <p:txBody>
          <a:bodyPr anchor="t" rtlCol="false" tIns="0" lIns="0" bIns="0" rIns="0">
            <a:spAutoFit/>
          </a:bodyPr>
          <a:lstStyle/>
          <a:p>
            <a:pPr>
              <a:lnSpc>
                <a:spcPts val="3919"/>
              </a:lnSpc>
            </a:pPr>
            <a:r>
              <a:rPr lang="en-US" sz="2799" spc="-27">
                <a:solidFill>
                  <a:srgbClr val="F9FAF4"/>
                </a:solidFill>
                <a:latin typeface="Be Vietnam Bold"/>
              </a:rPr>
              <a:t>NPX Pilates</a:t>
            </a:r>
          </a:p>
        </p:txBody>
      </p:sp>
      <p:sp>
        <p:nvSpPr>
          <p:cNvPr name="Freeform 27" id="27"/>
          <p:cNvSpPr/>
          <p:nvPr/>
        </p:nvSpPr>
        <p:spPr>
          <a:xfrm flipH="false" flipV="false" rot="0">
            <a:off x="7187656" y="896702"/>
            <a:ext cx="4382068" cy="4048142"/>
          </a:xfrm>
          <a:custGeom>
            <a:avLst/>
            <a:gdLst/>
            <a:ahLst/>
            <a:cxnLst/>
            <a:rect r="r" b="b" t="t" l="l"/>
            <a:pathLst>
              <a:path h="4048142" w="4382068">
                <a:moveTo>
                  <a:pt x="0" y="0"/>
                </a:moveTo>
                <a:lnTo>
                  <a:pt x="4382068" y="0"/>
                </a:lnTo>
                <a:lnTo>
                  <a:pt x="4382068" y="4048142"/>
                </a:lnTo>
                <a:lnTo>
                  <a:pt x="0" y="4048142"/>
                </a:lnTo>
                <a:lnTo>
                  <a:pt x="0" y="0"/>
                </a:lnTo>
                <a:close/>
              </a:path>
            </a:pathLst>
          </a:custGeom>
          <a:blipFill>
            <a:blip r:embed="rId5"/>
            <a:stretch>
              <a:fillRect l="-7459" t="-2312" r="-5419" b="-2312"/>
            </a:stretch>
          </a:blipFill>
        </p:spPr>
      </p:sp>
      <p:sp>
        <p:nvSpPr>
          <p:cNvPr name="TextBox 28" id="28"/>
          <p:cNvSpPr txBox="true"/>
          <p:nvPr/>
        </p:nvSpPr>
        <p:spPr>
          <a:xfrm rot="0">
            <a:off x="7464260" y="5020309"/>
            <a:ext cx="966942" cy="481330"/>
          </a:xfrm>
          <a:prstGeom prst="rect">
            <a:avLst/>
          </a:prstGeom>
        </p:spPr>
        <p:txBody>
          <a:bodyPr anchor="t" rtlCol="false" tIns="0" lIns="0" bIns="0" rIns="0">
            <a:spAutoFit/>
          </a:bodyPr>
          <a:lstStyle/>
          <a:p>
            <a:pPr>
              <a:lnSpc>
                <a:spcPts val="3919"/>
              </a:lnSpc>
            </a:pPr>
            <a:r>
              <a:rPr lang="en-US" sz="2799" spc="-27">
                <a:solidFill>
                  <a:srgbClr val="F9FAF4"/>
                </a:solidFill>
                <a:latin typeface="Be Vietnam Bold"/>
              </a:rPr>
              <a:t>Verve</a:t>
            </a:r>
          </a:p>
        </p:txBody>
      </p:sp>
      <p:sp>
        <p:nvSpPr>
          <p:cNvPr name="TextBox 29" id="29"/>
          <p:cNvSpPr txBox="true"/>
          <p:nvPr/>
        </p:nvSpPr>
        <p:spPr>
          <a:xfrm rot="0">
            <a:off x="8647450" y="5095874"/>
            <a:ext cx="1808918" cy="40576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Palo Alto</a:t>
            </a:r>
          </a:p>
        </p:txBody>
      </p:sp>
      <p:sp>
        <p:nvSpPr>
          <p:cNvPr name="TextBox 30" id="30"/>
          <p:cNvSpPr txBox="true"/>
          <p:nvPr/>
        </p:nvSpPr>
        <p:spPr>
          <a:xfrm rot="0">
            <a:off x="9174719" y="7137998"/>
            <a:ext cx="1808918" cy="40576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Menlo Park</a:t>
            </a:r>
          </a:p>
        </p:txBody>
      </p:sp>
      <p:sp>
        <p:nvSpPr>
          <p:cNvPr name="TextBox 31" id="31"/>
          <p:cNvSpPr txBox="true"/>
          <p:nvPr/>
        </p:nvSpPr>
        <p:spPr>
          <a:xfrm rot="0">
            <a:off x="14640941" y="5128894"/>
            <a:ext cx="2247851" cy="40576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Menlo Park</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Apparatus</a:t>
            </a:r>
          </a:p>
        </p:txBody>
      </p:sp>
      <p:sp>
        <p:nvSpPr>
          <p:cNvPr name="Freeform 6" id="6"/>
          <p:cNvSpPr/>
          <p:nvPr/>
        </p:nvSpPr>
        <p:spPr>
          <a:xfrm flipH="false" flipV="false" rot="0">
            <a:off x="11535257" y="2357117"/>
            <a:ext cx="5781861" cy="6839818"/>
          </a:xfrm>
          <a:custGeom>
            <a:avLst/>
            <a:gdLst/>
            <a:ahLst/>
            <a:cxnLst/>
            <a:rect r="r" b="b" t="t" l="l"/>
            <a:pathLst>
              <a:path h="6839818" w="5781861">
                <a:moveTo>
                  <a:pt x="0" y="0"/>
                </a:moveTo>
                <a:lnTo>
                  <a:pt x="5781860" y="0"/>
                </a:lnTo>
                <a:lnTo>
                  <a:pt x="5781860" y="6839818"/>
                </a:lnTo>
                <a:lnTo>
                  <a:pt x="0" y="6839818"/>
                </a:lnTo>
                <a:lnTo>
                  <a:pt x="0" y="0"/>
                </a:lnTo>
                <a:close/>
              </a:path>
            </a:pathLst>
          </a:custGeom>
          <a:blipFill>
            <a:blip r:embed="rId2"/>
            <a:stretch>
              <a:fillRect l="0" t="0" r="0" b="0"/>
            </a:stretch>
          </a:blipFill>
        </p:spPr>
      </p:sp>
      <p:sp>
        <p:nvSpPr>
          <p:cNvPr name="Freeform 7" id="7"/>
          <p:cNvSpPr/>
          <p:nvPr/>
        </p:nvSpPr>
        <p:spPr>
          <a:xfrm flipH="false" flipV="false" rot="5400000">
            <a:off x="2689830" y="1798700"/>
            <a:ext cx="6152043" cy="9474303"/>
          </a:xfrm>
          <a:custGeom>
            <a:avLst/>
            <a:gdLst/>
            <a:ahLst/>
            <a:cxnLst/>
            <a:rect r="r" b="b" t="t" l="l"/>
            <a:pathLst>
              <a:path h="9474303" w="6152043">
                <a:moveTo>
                  <a:pt x="0" y="0"/>
                </a:moveTo>
                <a:lnTo>
                  <a:pt x="6152043" y="0"/>
                </a:lnTo>
                <a:lnTo>
                  <a:pt x="6152043" y="9474303"/>
                </a:lnTo>
                <a:lnTo>
                  <a:pt x="0" y="9474303"/>
                </a:lnTo>
                <a:lnTo>
                  <a:pt x="0" y="0"/>
                </a:lnTo>
                <a:close/>
              </a:path>
            </a:pathLst>
          </a:custGeom>
          <a:blipFill>
            <a:blip r:embed="rId3"/>
            <a:stretch>
              <a:fillRect l="-9112" t="0" r="-6389" b="0"/>
            </a:stretch>
          </a:blipFill>
        </p:spPr>
      </p:sp>
      <p:sp>
        <p:nvSpPr>
          <p:cNvPr name="TextBox 8" id="8"/>
          <p:cNvSpPr txBox="true"/>
          <p:nvPr/>
        </p:nvSpPr>
        <p:spPr>
          <a:xfrm rot="0">
            <a:off x="11199314" y="5729401"/>
            <a:ext cx="671884" cy="1565275"/>
          </a:xfrm>
          <a:prstGeom prst="rect">
            <a:avLst/>
          </a:prstGeom>
        </p:spPr>
        <p:txBody>
          <a:bodyPr anchor="t" rtlCol="false" tIns="0" lIns="0" bIns="0" rIns="0">
            <a:spAutoFit/>
          </a:bodyPr>
          <a:lstStyle/>
          <a:p>
            <a:pPr>
              <a:lnSpc>
                <a:spcPts val="12499"/>
              </a:lnSpc>
            </a:pPr>
            <a:r>
              <a:rPr lang="en-US" sz="9999" spc="-299">
                <a:solidFill>
                  <a:srgbClr val="1C1C1D"/>
                </a:solidFill>
                <a:latin typeface="Be Vietnam"/>
              </a:rPr>
              <a: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Construction</a:t>
            </a:r>
          </a:p>
        </p:txBody>
      </p:sp>
      <p:grpSp>
        <p:nvGrpSpPr>
          <p:cNvPr name="Group 6" id="6"/>
          <p:cNvGrpSpPr/>
          <p:nvPr/>
        </p:nvGrpSpPr>
        <p:grpSpPr>
          <a:xfrm rot="0">
            <a:off x="1028700" y="3310399"/>
            <a:ext cx="16230600" cy="5947901"/>
            <a:chOff x="0" y="0"/>
            <a:chExt cx="3859618" cy="1414404"/>
          </a:xfrm>
        </p:grpSpPr>
        <p:sp>
          <p:nvSpPr>
            <p:cNvPr name="Freeform 7" id="7"/>
            <p:cNvSpPr/>
            <p:nvPr/>
          </p:nvSpPr>
          <p:spPr>
            <a:xfrm flipH="false" flipV="false" rot="0">
              <a:off x="0" y="0"/>
              <a:ext cx="3859618" cy="1414404"/>
            </a:xfrm>
            <a:custGeom>
              <a:avLst/>
              <a:gdLst/>
              <a:ahLst/>
              <a:cxnLst/>
              <a:rect r="r" b="b" t="t" l="l"/>
              <a:pathLst>
                <a:path h="1414404" w="3859618">
                  <a:moveTo>
                    <a:pt x="26235" y="0"/>
                  </a:moveTo>
                  <a:lnTo>
                    <a:pt x="3833383" y="0"/>
                  </a:lnTo>
                  <a:cubicBezTo>
                    <a:pt x="3847872" y="0"/>
                    <a:pt x="3859618" y="11746"/>
                    <a:pt x="3859618" y="26235"/>
                  </a:cubicBezTo>
                  <a:lnTo>
                    <a:pt x="3859618" y="1388170"/>
                  </a:lnTo>
                  <a:cubicBezTo>
                    <a:pt x="3859618" y="1402659"/>
                    <a:pt x="3847872" y="1414404"/>
                    <a:pt x="3833383" y="1414404"/>
                  </a:cubicBezTo>
                  <a:lnTo>
                    <a:pt x="26235" y="1414404"/>
                  </a:lnTo>
                  <a:cubicBezTo>
                    <a:pt x="19277" y="1414404"/>
                    <a:pt x="12604" y="1411640"/>
                    <a:pt x="7684" y="1406720"/>
                  </a:cubicBezTo>
                  <a:cubicBezTo>
                    <a:pt x="2764" y="1401800"/>
                    <a:pt x="0" y="1395127"/>
                    <a:pt x="0" y="1388170"/>
                  </a:cubicBezTo>
                  <a:lnTo>
                    <a:pt x="0" y="26235"/>
                  </a:lnTo>
                  <a:cubicBezTo>
                    <a:pt x="0" y="11746"/>
                    <a:pt x="11746" y="0"/>
                    <a:pt x="26235" y="0"/>
                  </a:cubicBezTo>
                  <a:close/>
                </a:path>
              </a:pathLst>
            </a:custGeom>
            <a:solidFill>
              <a:srgbClr val="DBDBDB"/>
            </a:solidFill>
          </p:spPr>
        </p:sp>
        <p:sp>
          <p:nvSpPr>
            <p:cNvPr name="TextBox 8" id="8"/>
            <p:cNvSpPr txBox="true"/>
            <p:nvPr/>
          </p:nvSpPr>
          <p:spPr>
            <a:xfrm>
              <a:off x="0" y="-57150"/>
              <a:ext cx="3859618" cy="1471554"/>
            </a:xfrm>
            <a:prstGeom prst="rect">
              <a:avLst/>
            </a:prstGeom>
          </p:spPr>
          <p:txBody>
            <a:bodyPr anchor="ctr" rtlCol="false" tIns="50800" lIns="50800" bIns="50800" rIns="50800"/>
            <a:lstStyle/>
            <a:p>
              <a:pPr>
                <a:lnSpc>
                  <a:spcPts val="3920"/>
                </a:lnSpc>
              </a:pPr>
            </a:p>
          </p:txBody>
        </p:sp>
      </p:grpSp>
      <p:sp>
        <p:nvSpPr>
          <p:cNvPr name="TextBox 9" id="9"/>
          <p:cNvSpPr txBox="true"/>
          <p:nvPr/>
        </p:nvSpPr>
        <p:spPr>
          <a:xfrm rot="0">
            <a:off x="1425911" y="3994291"/>
            <a:ext cx="15436178" cy="4027427"/>
          </a:xfrm>
          <a:prstGeom prst="rect">
            <a:avLst/>
          </a:prstGeom>
        </p:spPr>
        <p:txBody>
          <a:bodyPr anchor="t" rtlCol="false" tIns="0" lIns="0" bIns="0" rIns="0">
            <a:spAutoFit/>
          </a:bodyPr>
          <a:lstStyle/>
          <a:p>
            <a:pPr marL="823636" indent="-411818" lvl="1">
              <a:lnSpc>
                <a:spcPts val="5340"/>
              </a:lnSpc>
              <a:buFont typeface="Arial"/>
              <a:buChar char="•"/>
            </a:pPr>
            <a:r>
              <a:rPr lang="en-US" sz="3814" spc="-38">
                <a:solidFill>
                  <a:srgbClr val="1C1C1D"/>
                </a:solidFill>
                <a:latin typeface="Be Vietnam"/>
              </a:rPr>
              <a:t>Screens were drawn digitally then printed on paper and cut out</a:t>
            </a:r>
          </a:p>
          <a:p>
            <a:pPr marL="823636" indent="-411818" lvl="1">
              <a:lnSpc>
                <a:spcPts val="5340"/>
              </a:lnSpc>
              <a:buFont typeface="Arial"/>
              <a:buChar char="•"/>
            </a:pPr>
            <a:r>
              <a:rPr lang="en-US" sz="3814" spc="-38">
                <a:solidFill>
                  <a:srgbClr val="1C1C1D"/>
                </a:solidFill>
                <a:latin typeface="Be Vietnam"/>
              </a:rPr>
              <a:t>Certain elements like the search bar, keyboard, and nav bar were cut as separate pieces to make switching them out easier</a:t>
            </a:r>
          </a:p>
          <a:p>
            <a:pPr marL="823636" indent="-411818" lvl="1">
              <a:lnSpc>
                <a:spcPts val="5340"/>
              </a:lnSpc>
              <a:buFont typeface="Arial"/>
              <a:buChar char="•"/>
            </a:pPr>
            <a:r>
              <a:rPr lang="en-US" sz="3814" spc="-38">
                <a:solidFill>
                  <a:srgbClr val="1C1C1D"/>
                </a:solidFill>
                <a:latin typeface="Be Vietnam"/>
              </a:rPr>
              <a:t>As testers tapped on buttons, the team quickly replaced the current screen with the corresponding next screen</a:t>
            </a:r>
          </a:p>
          <a:p>
            <a:pPr marL="823636" indent="-411818" lvl="1">
              <a:lnSpc>
                <a:spcPts val="5340"/>
              </a:lnSpc>
              <a:buFont typeface="Arial"/>
              <a:buChar char="•"/>
            </a:pPr>
            <a:r>
              <a:rPr lang="en-US" sz="3814" spc="-38">
                <a:solidFill>
                  <a:srgbClr val="1C1C1D"/>
                </a:solidFill>
                <a:latin typeface="Be Vietnam"/>
              </a:rPr>
              <a:t>Users could tap or type on the screen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Intro</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01</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Team Roles</a:t>
            </a:r>
          </a:p>
        </p:txBody>
      </p:sp>
      <p:grpSp>
        <p:nvGrpSpPr>
          <p:cNvPr name="Group 6" id="6"/>
          <p:cNvGrpSpPr/>
          <p:nvPr/>
        </p:nvGrpSpPr>
        <p:grpSpPr>
          <a:xfrm rot="0">
            <a:off x="1028700" y="3429741"/>
            <a:ext cx="5167579" cy="5828559"/>
            <a:chOff x="0" y="0"/>
            <a:chExt cx="1144426" cy="1290809"/>
          </a:xfrm>
        </p:grpSpPr>
        <p:sp>
          <p:nvSpPr>
            <p:cNvPr name="Freeform 7" id="7"/>
            <p:cNvSpPr/>
            <p:nvPr/>
          </p:nvSpPr>
          <p:spPr>
            <a:xfrm flipH="false" flipV="false" rot="0">
              <a:off x="0" y="0"/>
              <a:ext cx="1144426" cy="1290809"/>
            </a:xfrm>
            <a:custGeom>
              <a:avLst/>
              <a:gdLst/>
              <a:ahLst/>
              <a:cxnLst/>
              <a:rect r="r" b="b" t="t" l="l"/>
              <a:pathLst>
                <a:path h="1290809" w="1144426">
                  <a:moveTo>
                    <a:pt x="82399" y="0"/>
                  </a:moveTo>
                  <a:lnTo>
                    <a:pt x="1062027" y="0"/>
                  </a:lnTo>
                  <a:cubicBezTo>
                    <a:pt x="1083880" y="0"/>
                    <a:pt x="1104839" y="8681"/>
                    <a:pt x="1120292" y="24134"/>
                  </a:cubicBezTo>
                  <a:cubicBezTo>
                    <a:pt x="1135745" y="39587"/>
                    <a:pt x="1144426" y="60546"/>
                    <a:pt x="1144426" y="82399"/>
                  </a:cubicBezTo>
                  <a:lnTo>
                    <a:pt x="1144426" y="1208409"/>
                  </a:lnTo>
                  <a:cubicBezTo>
                    <a:pt x="1144426" y="1253917"/>
                    <a:pt x="1107535" y="1290809"/>
                    <a:pt x="1062027" y="1290809"/>
                  </a:cubicBezTo>
                  <a:lnTo>
                    <a:pt x="82399" y="1290809"/>
                  </a:lnTo>
                  <a:cubicBezTo>
                    <a:pt x="60546" y="1290809"/>
                    <a:pt x="39587" y="1282127"/>
                    <a:pt x="24134" y="1266674"/>
                  </a:cubicBezTo>
                  <a:cubicBezTo>
                    <a:pt x="8681" y="1251221"/>
                    <a:pt x="0" y="1230263"/>
                    <a:pt x="0" y="1208409"/>
                  </a:cubicBezTo>
                  <a:lnTo>
                    <a:pt x="0" y="82399"/>
                  </a:lnTo>
                  <a:cubicBezTo>
                    <a:pt x="0" y="60546"/>
                    <a:pt x="8681" y="39587"/>
                    <a:pt x="24134" y="24134"/>
                  </a:cubicBezTo>
                  <a:cubicBezTo>
                    <a:pt x="39587" y="8681"/>
                    <a:pt x="60546" y="0"/>
                    <a:pt x="82399" y="0"/>
                  </a:cubicBezTo>
                  <a:close/>
                </a:path>
              </a:pathLst>
            </a:custGeom>
            <a:solidFill>
              <a:srgbClr val="DBDBDB"/>
            </a:solidFill>
          </p:spPr>
        </p:sp>
        <p:sp>
          <p:nvSpPr>
            <p:cNvPr name="TextBox 8" id="8"/>
            <p:cNvSpPr txBox="true"/>
            <p:nvPr/>
          </p:nvSpPr>
          <p:spPr>
            <a:xfrm>
              <a:off x="0" y="-47625"/>
              <a:ext cx="1144426" cy="1338434"/>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581047" y="8394173"/>
            <a:ext cx="2851089" cy="349249"/>
          </a:xfrm>
          <a:prstGeom prst="rect">
            <a:avLst/>
          </a:prstGeom>
        </p:spPr>
        <p:txBody>
          <a:bodyPr anchor="t" rtlCol="false" tIns="0" lIns="0" bIns="0" rIns="0">
            <a:spAutoFit/>
          </a:bodyPr>
          <a:lstStyle/>
          <a:p>
            <a:pPr>
              <a:lnSpc>
                <a:spcPts val="2800"/>
              </a:lnSpc>
            </a:pPr>
            <a:r>
              <a:rPr lang="en-US" sz="2000" spc="-20">
                <a:solidFill>
                  <a:srgbClr val="F9FAF4"/>
                </a:solidFill>
                <a:latin typeface="Be Vietnam Bold"/>
              </a:rPr>
              <a:t>Emily: Notetaker</a:t>
            </a:r>
          </a:p>
        </p:txBody>
      </p:sp>
      <p:grpSp>
        <p:nvGrpSpPr>
          <p:cNvPr name="Group 10" id="10"/>
          <p:cNvGrpSpPr/>
          <p:nvPr/>
        </p:nvGrpSpPr>
        <p:grpSpPr>
          <a:xfrm rot="0">
            <a:off x="6560211" y="3429741"/>
            <a:ext cx="5167579" cy="5828559"/>
            <a:chOff x="0" y="0"/>
            <a:chExt cx="1144426" cy="1290809"/>
          </a:xfrm>
        </p:grpSpPr>
        <p:sp>
          <p:nvSpPr>
            <p:cNvPr name="Freeform 11" id="11"/>
            <p:cNvSpPr/>
            <p:nvPr/>
          </p:nvSpPr>
          <p:spPr>
            <a:xfrm flipH="false" flipV="false" rot="0">
              <a:off x="0" y="0"/>
              <a:ext cx="1144426" cy="1290809"/>
            </a:xfrm>
            <a:custGeom>
              <a:avLst/>
              <a:gdLst/>
              <a:ahLst/>
              <a:cxnLst/>
              <a:rect r="r" b="b" t="t" l="l"/>
              <a:pathLst>
                <a:path h="1290809" w="1144426">
                  <a:moveTo>
                    <a:pt x="82399" y="0"/>
                  </a:moveTo>
                  <a:lnTo>
                    <a:pt x="1062027" y="0"/>
                  </a:lnTo>
                  <a:cubicBezTo>
                    <a:pt x="1083880" y="0"/>
                    <a:pt x="1104839" y="8681"/>
                    <a:pt x="1120292" y="24134"/>
                  </a:cubicBezTo>
                  <a:cubicBezTo>
                    <a:pt x="1135745" y="39587"/>
                    <a:pt x="1144426" y="60546"/>
                    <a:pt x="1144426" y="82399"/>
                  </a:cubicBezTo>
                  <a:lnTo>
                    <a:pt x="1144426" y="1208409"/>
                  </a:lnTo>
                  <a:cubicBezTo>
                    <a:pt x="1144426" y="1253917"/>
                    <a:pt x="1107535" y="1290809"/>
                    <a:pt x="1062027" y="1290809"/>
                  </a:cubicBezTo>
                  <a:lnTo>
                    <a:pt x="82399" y="1290809"/>
                  </a:lnTo>
                  <a:cubicBezTo>
                    <a:pt x="60546" y="1290809"/>
                    <a:pt x="39587" y="1282127"/>
                    <a:pt x="24134" y="1266674"/>
                  </a:cubicBezTo>
                  <a:cubicBezTo>
                    <a:pt x="8681" y="1251221"/>
                    <a:pt x="0" y="1230263"/>
                    <a:pt x="0" y="1208409"/>
                  </a:cubicBezTo>
                  <a:lnTo>
                    <a:pt x="0" y="82399"/>
                  </a:lnTo>
                  <a:cubicBezTo>
                    <a:pt x="0" y="60546"/>
                    <a:pt x="8681" y="39587"/>
                    <a:pt x="24134" y="24134"/>
                  </a:cubicBezTo>
                  <a:cubicBezTo>
                    <a:pt x="39587" y="8681"/>
                    <a:pt x="60546" y="0"/>
                    <a:pt x="82399" y="0"/>
                  </a:cubicBezTo>
                  <a:close/>
                </a:path>
              </a:pathLst>
            </a:custGeom>
            <a:solidFill>
              <a:srgbClr val="907CE1"/>
            </a:solidFill>
          </p:spPr>
        </p:sp>
        <p:sp>
          <p:nvSpPr>
            <p:cNvPr name="TextBox 12" id="12"/>
            <p:cNvSpPr txBox="true"/>
            <p:nvPr/>
          </p:nvSpPr>
          <p:spPr>
            <a:xfrm>
              <a:off x="0" y="-47625"/>
              <a:ext cx="1144426" cy="133843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7112558" y="8394173"/>
            <a:ext cx="2851089" cy="349249"/>
          </a:xfrm>
          <a:prstGeom prst="rect">
            <a:avLst/>
          </a:prstGeom>
        </p:spPr>
        <p:txBody>
          <a:bodyPr anchor="t" rtlCol="false" tIns="0" lIns="0" bIns="0" rIns="0">
            <a:spAutoFit/>
          </a:bodyPr>
          <a:lstStyle/>
          <a:p>
            <a:pPr>
              <a:lnSpc>
                <a:spcPts val="2800"/>
              </a:lnSpc>
            </a:pPr>
            <a:r>
              <a:rPr lang="en-US" sz="2000" spc="-20">
                <a:solidFill>
                  <a:srgbClr val="1C1C1D"/>
                </a:solidFill>
                <a:latin typeface="Be Vietnam Bold"/>
              </a:rPr>
              <a:t>Jenna: Facilitator</a:t>
            </a:r>
          </a:p>
        </p:txBody>
      </p:sp>
      <p:grpSp>
        <p:nvGrpSpPr>
          <p:cNvPr name="Group 14" id="14"/>
          <p:cNvGrpSpPr/>
          <p:nvPr/>
        </p:nvGrpSpPr>
        <p:grpSpPr>
          <a:xfrm rot="0">
            <a:off x="12091721" y="3429741"/>
            <a:ext cx="5167579" cy="5828559"/>
            <a:chOff x="0" y="0"/>
            <a:chExt cx="1144426" cy="1290809"/>
          </a:xfrm>
        </p:grpSpPr>
        <p:sp>
          <p:nvSpPr>
            <p:cNvPr name="Freeform 15" id="15"/>
            <p:cNvSpPr/>
            <p:nvPr/>
          </p:nvSpPr>
          <p:spPr>
            <a:xfrm flipH="false" flipV="false" rot="0">
              <a:off x="0" y="0"/>
              <a:ext cx="1144426" cy="1290809"/>
            </a:xfrm>
            <a:custGeom>
              <a:avLst/>
              <a:gdLst/>
              <a:ahLst/>
              <a:cxnLst/>
              <a:rect r="r" b="b" t="t" l="l"/>
              <a:pathLst>
                <a:path h="1290809" w="1144426">
                  <a:moveTo>
                    <a:pt x="82399" y="0"/>
                  </a:moveTo>
                  <a:lnTo>
                    <a:pt x="1062027" y="0"/>
                  </a:lnTo>
                  <a:cubicBezTo>
                    <a:pt x="1083880" y="0"/>
                    <a:pt x="1104839" y="8681"/>
                    <a:pt x="1120292" y="24134"/>
                  </a:cubicBezTo>
                  <a:cubicBezTo>
                    <a:pt x="1135745" y="39587"/>
                    <a:pt x="1144426" y="60546"/>
                    <a:pt x="1144426" y="82399"/>
                  </a:cubicBezTo>
                  <a:lnTo>
                    <a:pt x="1144426" y="1208409"/>
                  </a:lnTo>
                  <a:cubicBezTo>
                    <a:pt x="1144426" y="1253917"/>
                    <a:pt x="1107535" y="1290809"/>
                    <a:pt x="1062027" y="1290809"/>
                  </a:cubicBezTo>
                  <a:lnTo>
                    <a:pt x="82399" y="1290809"/>
                  </a:lnTo>
                  <a:cubicBezTo>
                    <a:pt x="60546" y="1290809"/>
                    <a:pt x="39587" y="1282127"/>
                    <a:pt x="24134" y="1266674"/>
                  </a:cubicBezTo>
                  <a:cubicBezTo>
                    <a:pt x="8681" y="1251221"/>
                    <a:pt x="0" y="1230263"/>
                    <a:pt x="0" y="1208409"/>
                  </a:cubicBezTo>
                  <a:lnTo>
                    <a:pt x="0" y="82399"/>
                  </a:lnTo>
                  <a:cubicBezTo>
                    <a:pt x="0" y="60546"/>
                    <a:pt x="8681" y="39587"/>
                    <a:pt x="24134" y="24134"/>
                  </a:cubicBezTo>
                  <a:cubicBezTo>
                    <a:pt x="39587" y="8681"/>
                    <a:pt x="60546" y="0"/>
                    <a:pt x="82399" y="0"/>
                  </a:cubicBezTo>
                  <a:close/>
                </a:path>
              </a:pathLst>
            </a:custGeom>
            <a:solidFill>
              <a:srgbClr val="1C1C1D"/>
            </a:solidFill>
          </p:spPr>
        </p:sp>
        <p:sp>
          <p:nvSpPr>
            <p:cNvPr name="TextBox 16" id="16"/>
            <p:cNvSpPr txBox="true"/>
            <p:nvPr/>
          </p:nvSpPr>
          <p:spPr>
            <a:xfrm>
              <a:off x="0" y="-47625"/>
              <a:ext cx="1144426" cy="1338434"/>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2642189" y="8394173"/>
            <a:ext cx="2851089" cy="349249"/>
          </a:xfrm>
          <a:prstGeom prst="rect">
            <a:avLst/>
          </a:prstGeom>
        </p:spPr>
        <p:txBody>
          <a:bodyPr anchor="t" rtlCol="false" tIns="0" lIns="0" bIns="0" rIns="0">
            <a:spAutoFit/>
          </a:bodyPr>
          <a:lstStyle/>
          <a:p>
            <a:pPr>
              <a:lnSpc>
                <a:spcPts val="2800"/>
              </a:lnSpc>
            </a:pPr>
            <a:r>
              <a:rPr lang="en-US" sz="2000" spc="-20">
                <a:solidFill>
                  <a:srgbClr val="1C1C1D"/>
                </a:solidFill>
                <a:latin typeface="Be Vietnam Bold"/>
              </a:rPr>
              <a:t>Ari: Videographer</a:t>
            </a:r>
          </a:p>
        </p:txBody>
      </p:sp>
      <p:grpSp>
        <p:nvGrpSpPr>
          <p:cNvPr name="Group 18" id="18"/>
          <p:cNvGrpSpPr>
            <a:grpSpLocks noChangeAspect="true"/>
          </p:cNvGrpSpPr>
          <p:nvPr/>
        </p:nvGrpSpPr>
        <p:grpSpPr>
          <a:xfrm rot="0">
            <a:off x="1617002" y="3882461"/>
            <a:ext cx="3990974" cy="3990974"/>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6699" r="0" b="-16699"/>
              </a:stretch>
            </a:blipFill>
          </p:spPr>
        </p:sp>
        <p:sp>
          <p:nvSpPr>
            <p:cNvPr name="Freeform 20" id="20"/>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grpSp>
        <p:nvGrpSpPr>
          <p:cNvPr name="Group 21" id="21"/>
          <p:cNvGrpSpPr>
            <a:grpSpLocks noChangeAspect="true"/>
          </p:cNvGrpSpPr>
          <p:nvPr/>
        </p:nvGrpSpPr>
        <p:grpSpPr>
          <a:xfrm rot="0">
            <a:off x="7148507" y="3882461"/>
            <a:ext cx="3990974" cy="3990974"/>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00" r="0" b="-100"/>
              </a:stretch>
            </a:blipFill>
          </p:spPr>
        </p:sp>
        <p:sp>
          <p:nvSpPr>
            <p:cNvPr name="Freeform 23" id="23"/>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grpSp>
        <p:nvGrpSpPr>
          <p:cNvPr name="Group 24" id="24"/>
          <p:cNvGrpSpPr>
            <a:grpSpLocks noChangeAspect="true"/>
          </p:cNvGrpSpPr>
          <p:nvPr/>
        </p:nvGrpSpPr>
        <p:grpSpPr>
          <a:xfrm rot="0">
            <a:off x="12680024" y="3882461"/>
            <a:ext cx="3990974" cy="3990974"/>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t="-13200" r="0" b="-13200"/>
              </a:stretch>
            </a:blipFill>
          </p:spPr>
        </p:sp>
        <p:sp>
          <p:nvSpPr>
            <p:cNvPr name="Freeform 26" id="26"/>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The Process</a:t>
            </a:r>
          </a:p>
        </p:txBody>
      </p:sp>
      <p:grpSp>
        <p:nvGrpSpPr>
          <p:cNvPr name="Group 6" id="6"/>
          <p:cNvGrpSpPr>
            <a:grpSpLocks noChangeAspect="true"/>
          </p:cNvGrpSpPr>
          <p:nvPr/>
        </p:nvGrpSpPr>
        <p:grpSpPr>
          <a:xfrm rot="0">
            <a:off x="1755481" y="3585441"/>
            <a:ext cx="3082779" cy="308277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6699" r="0" b="-16699"/>
              </a:stretch>
            </a:blipFill>
          </p:spPr>
        </p:sp>
        <p:sp>
          <p:nvSpPr>
            <p:cNvPr name="Freeform 8" id="8"/>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grpSp>
        <p:nvGrpSpPr>
          <p:cNvPr name="Group 9" id="9"/>
          <p:cNvGrpSpPr>
            <a:grpSpLocks noChangeAspect="true"/>
          </p:cNvGrpSpPr>
          <p:nvPr/>
        </p:nvGrpSpPr>
        <p:grpSpPr>
          <a:xfrm rot="0">
            <a:off x="5119417" y="3585441"/>
            <a:ext cx="3082779" cy="3082779"/>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00" r="0" b="-100"/>
              </a:stretch>
            </a:blipFill>
          </p:spPr>
        </p:sp>
        <p:sp>
          <p:nvSpPr>
            <p:cNvPr name="Freeform 11" id="11"/>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Freeform 12" id="12"/>
          <p:cNvSpPr/>
          <p:nvPr/>
        </p:nvSpPr>
        <p:spPr>
          <a:xfrm flipH="false" flipV="false" rot="0">
            <a:off x="14326011" y="4887355"/>
            <a:ext cx="1923216" cy="4370945"/>
          </a:xfrm>
          <a:custGeom>
            <a:avLst/>
            <a:gdLst/>
            <a:ahLst/>
            <a:cxnLst/>
            <a:rect r="r" b="b" t="t" l="l"/>
            <a:pathLst>
              <a:path h="4370945" w="1923216">
                <a:moveTo>
                  <a:pt x="0" y="0"/>
                </a:moveTo>
                <a:lnTo>
                  <a:pt x="1923216" y="0"/>
                </a:lnTo>
                <a:lnTo>
                  <a:pt x="1923216" y="4370945"/>
                </a:lnTo>
                <a:lnTo>
                  <a:pt x="0" y="4370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4042719" y="3490191"/>
            <a:ext cx="2489801" cy="936387"/>
          </a:xfrm>
          <a:prstGeom prst="rect">
            <a:avLst/>
          </a:prstGeom>
        </p:spPr>
        <p:txBody>
          <a:bodyPr anchor="t" rtlCol="false" tIns="0" lIns="0" bIns="0" rIns="0">
            <a:spAutoFit/>
          </a:bodyPr>
          <a:lstStyle/>
          <a:p>
            <a:pPr algn="ctr">
              <a:lnSpc>
                <a:spcPts val="7733"/>
              </a:lnSpc>
            </a:pPr>
            <a:r>
              <a:rPr lang="en-US" sz="5523">
                <a:solidFill>
                  <a:srgbClr val="1C1C1D"/>
                </a:solidFill>
                <a:latin typeface="Canva Sans Bold"/>
              </a:rPr>
              <a:t>“Sure!”</a:t>
            </a:r>
          </a:p>
        </p:txBody>
      </p:sp>
      <p:sp>
        <p:nvSpPr>
          <p:cNvPr name="TextBox 14" id="14"/>
          <p:cNvSpPr txBox="true"/>
          <p:nvPr/>
        </p:nvSpPr>
        <p:spPr>
          <a:xfrm rot="0">
            <a:off x="1755481" y="7532394"/>
            <a:ext cx="9768168" cy="1325345"/>
          </a:xfrm>
          <a:prstGeom prst="rect">
            <a:avLst/>
          </a:prstGeom>
        </p:spPr>
        <p:txBody>
          <a:bodyPr anchor="t" rtlCol="false" tIns="0" lIns="0" bIns="0" rIns="0">
            <a:spAutoFit/>
          </a:bodyPr>
          <a:lstStyle/>
          <a:p>
            <a:pPr>
              <a:lnSpc>
                <a:spcPts val="5353"/>
              </a:lnSpc>
            </a:pPr>
            <a:r>
              <a:rPr lang="en-US" sz="3824" spc="-38">
                <a:solidFill>
                  <a:srgbClr val="F9FAF4"/>
                </a:solidFill>
                <a:latin typeface="Be Vietnam Ultra-Bold"/>
              </a:rPr>
              <a:t>Hi! Would you have 8-10 minutes to help us with a school project?</a:t>
            </a:r>
          </a:p>
        </p:txBody>
      </p:sp>
      <p:grpSp>
        <p:nvGrpSpPr>
          <p:cNvPr name="Group 15" id="15"/>
          <p:cNvGrpSpPr>
            <a:grpSpLocks noChangeAspect="true"/>
          </p:cNvGrpSpPr>
          <p:nvPr/>
        </p:nvGrpSpPr>
        <p:grpSpPr>
          <a:xfrm rot="0">
            <a:off x="8485498" y="3630069"/>
            <a:ext cx="3038151" cy="3038151"/>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0" t="-13200" r="0" b="-13200"/>
              </a:stretch>
            </a:blipFill>
          </p:spPr>
        </p:sp>
        <p:sp>
          <p:nvSpPr>
            <p:cNvPr name="Freeform 17" id="17"/>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2455038"/>
            <a:ext cx="10791399" cy="3404740"/>
            <a:chOff x="0" y="0"/>
            <a:chExt cx="2212316" cy="697997"/>
          </a:xfrm>
        </p:grpSpPr>
        <p:sp>
          <p:nvSpPr>
            <p:cNvPr name="Freeform 3" id="3"/>
            <p:cNvSpPr/>
            <p:nvPr/>
          </p:nvSpPr>
          <p:spPr>
            <a:xfrm flipH="false" flipV="false" rot="0">
              <a:off x="0" y="0"/>
              <a:ext cx="2212316" cy="697997"/>
            </a:xfrm>
            <a:custGeom>
              <a:avLst/>
              <a:gdLst/>
              <a:ahLst/>
              <a:cxnLst/>
              <a:rect r="r" b="b" t="t" l="l"/>
              <a:pathLst>
                <a:path h="697997" w="2212316">
                  <a:moveTo>
                    <a:pt x="39458" y="0"/>
                  </a:moveTo>
                  <a:lnTo>
                    <a:pt x="2172858" y="0"/>
                  </a:lnTo>
                  <a:cubicBezTo>
                    <a:pt x="2183323" y="0"/>
                    <a:pt x="2193360" y="4157"/>
                    <a:pt x="2200759" y="11557"/>
                  </a:cubicBezTo>
                  <a:cubicBezTo>
                    <a:pt x="2208159" y="18957"/>
                    <a:pt x="2212316" y="28993"/>
                    <a:pt x="2212316" y="39458"/>
                  </a:cubicBezTo>
                  <a:lnTo>
                    <a:pt x="2212316" y="658539"/>
                  </a:lnTo>
                  <a:cubicBezTo>
                    <a:pt x="2212316" y="669004"/>
                    <a:pt x="2208159" y="679040"/>
                    <a:pt x="2200759" y="686440"/>
                  </a:cubicBezTo>
                  <a:cubicBezTo>
                    <a:pt x="2193360" y="693840"/>
                    <a:pt x="2183323" y="697997"/>
                    <a:pt x="2172858" y="697997"/>
                  </a:cubicBezTo>
                  <a:lnTo>
                    <a:pt x="39458" y="697997"/>
                  </a:lnTo>
                  <a:cubicBezTo>
                    <a:pt x="28993" y="697997"/>
                    <a:pt x="18957" y="693840"/>
                    <a:pt x="11557" y="686440"/>
                  </a:cubicBezTo>
                  <a:cubicBezTo>
                    <a:pt x="4157" y="679040"/>
                    <a:pt x="0" y="669004"/>
                    <a:pt x="0" y="658539"/>
                  </a:cubicBezTo>
                  <a:lnTo>
                    <a:pt x="0" y="39458"/>
                  </a:lnTo>
                  <a:cubicBezTo>
                    <a:pt x="0" y="28993"/>
                    <a:pt x="4157" y="18957"/>
                    <a:pt x="11557" y="11557"/>
                  </a:cubicBezTo>
                  <a:cubicBezTo>
                    <a:pt x="18957" y="4157"/>
                    <a:pt x="28993" y="0"/>
                    <a:pt x="39458" y="0"/>
                  </a:cubicBezTo>
                  <a:close/>
                </a:path>
              </a:pathLst>
            </a:custGeom>
            <a:solidFill>
              <a:srgbClr val="907CE1"/>
            </a:solidFill>
          </p:spPr>
        </p:sp>
        <p:sp>
          <p:nvSpPr>
            <p:cNvPr name="TextBox 4" id="4"/>
            <p:cNvSpPr txBox="true"/>
            <p:nvPr/>
          </p:nvSpPr>
          <p:spPr>
            <a:xfrm>
              <a:off x="0" y="-47625"/>
              <a:ext cx="2212316"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3899309"/>
            <a:ext cx="16230600" cy="3868491"/>
            <a:chOff x="0" y="0"/>
            <a:chExt cx="1652143" cy="393781"/>
          </a:xfrm>
        </p:grpSpPr>
        <p:sp>
          <p:nvSpPr>
            <p:cNvPr name="Freeform 6" id="6"/>
            <p:cNvSpPr/>
            <p:nvPr/>
          </p:nvSpPr>
          <p:spPr>
            <a:xfrm flipH="false" flipV="false" rot="0">
              <a:off x="0" y="0"/>
              <a:ext cx="1652143" cy="393781"/>
            </a:xfrm>
            <a:custGeom>
              <a:avLst/>
              <a:gdLst/>
              <a:ahLst/>
              <a:cxnLst/>
              <a:rect r="r" b="b" t="t" l="l"/>
              <a:pathLst>
                <a:path h="393781" w="1652143">
                  <a:moveTo>
                    <a:pt x="26235" y="0"/>
                  </a:moveTo>
                  <a:lnTo>
                    <a:pt x="1625908" y="0"/>
                  </a:lnTo>
                  <a:cubicBezTo>
                    <a:pt x="1632866" y="0"/>
                    <a:pt x="1639539" y="2764"/>
                    <a:pt x="1644459" y="7684"/>
                  </a:cubicBezTo>
                  <a:cubicBezTo>
                    <a:pt x="1649379" y="12604"/>
                    <a:pt x="1652143" y="19277"/>
                    <a:pt x="1652143" y="26235"/>
                  </a:cubicBezTo>
                  <a:lnTo>
                    <a:pt x="1652143" y="367546"/>
                  </a:lnTo>
                  <a:cubicBezTo>
                    <a:pt x="1652143" y="382035"/>
                    <a:pt x="1640397" y="393781"/>
                    <a:pt x="1625908" y="393781"/>
                  </a:cubicBezTo>
                  <a:lnTo>
                    <a:pt x="26235" y="393781"/>
                  </a:lnTo>
                  <a:cubicBezTo>
                    <a:pt x="11746" y="393781"/>
                    <a:pt x="0" y="382035"/>
                    <a:pt x="0" y="367546"/>
                  </a:cubicBezTo>
                  <a:lnTo>
                    <a:pt x="0" y="26235"/>
                  </a:lnTo>
                  <a:cubicBezTo>
                    <a:pt x="0" y="11746"/>
                    <a:pt x="11746" y="0"/>
                    <a:pt x="26235" y="0"/>
                  </a:cubicBezTo>
                  <a:close/>
                </a:path>
              </a:pathLst>
            </a:custGeom>
            <a:solidFill>
              <a:srgbClr val="F9FAF4"/>
            </a:solidFill>
          </p:spPr>
        </p:sp>
        <p:sp>
          <p:nvSpPr>
            <p:cNvPr name="TextBox 7" id="7"/>
            <p:cNvSpPr txBox="true"/>
            <p:nvPr/>
          </p:nvSpPr>
          <p:spPr>
            <a:xfrm>
              <a:off x="0" y="-47625"/>
              <a:ext cx="1652143" cy="44140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822805" y="4727793"/>
            <a:ext cx="13263210" cy="2126908"/>
          </a:xfrm>
          <a:prstGeom prst="rect">
            <a:avLst/>
          </a:prstGeom>
        </p:spPr>
        <p:txBody>
          <a:bodyPr anchor="t" rtlCol="false" tIns="0" lIns="0" bIns="0" rIns="0">
            <a:spAutoFit/>
          </a:bodyPr>
          <a:lstStyle/>
          <a:p>
            <a:pPr>
              <a:lnSpc>
                <a:spcPts val="8485"/>
              </a:lnSpc>
            </a:pPr>
            <a:r>
              <a:rPr lang="en-US" sz="6526" spc="-195">
                <a:solidFill>
                  <a:srgbClr val="1C1C1D"/>
                </a:solidFill>
                <a:latin typeface="Be Vietnam"/>
              </a:rPr>
              <a:t>How </a:t>
            </a:r>
            <a:r>
              <a:rPr lang="en-US" sz="6526" spc="-195">
                <a:solidFill>
                  <a:srgbClr val="1C1C1D"/>
                </a:solidFill>
                <a:latin typeface="Be Vietnam Ultra-Bold"/>
              </a:rPr>
              <a:t>long</a:t>
            </a:r>
            <a:r>
              <a:rPr lang="en-US" sz="6526" spc="-195">
                <a:solidFill>
                  <a:srgbClr val="1C1C1D"/>
                </a:solidFill>
                <a:latin typeface="Be Vietnam"/>
              </a:rPr>
              <a:t> does it take to complete each of the tasks?</a:t>
            </a:r>
          </a:p>
        </p:txBody>
      </p:sp>
      <p:sp>
        <p:nvSpPr>
          <p:cNvPr name="TextBox 9" id="9"/>
          <p:cNvSpPr txBox="true"/>
          <p:nvPr/>
        </p:nvSpPr>
        <p:spPr>
          <a:xfrm rot="0">
            <a:off x="1822805" y="2610514"/>
            <a:ext cx="14012242" cy="883958"/>
          </a:xfrm>
          <a:prstGeom prst="rect">
            <a:avLst/>
          </a:prstGeom>
        </p:spPr>
        <p:txBody>
          <a:bodyPr anchor="t" rtlCol="false" tIns="0" lIns="0" bIns="0" rIns="0">
            <a:spAutoFit/>
          </a:bodyPr>
          <a:lstStyle/>
          <a:p>
            <a:pPr>
              <a:lnSpc>
                <a:spcPts val="7310"/>
              </a:lnSpc>
            </a:pPr>
            <a:r>
              <a:rPr lang="en-US" sz="5221" spc="-52">
                <a:solidFill>
                  <a:srgbClr val="F9FAF4"/>
                </a:solidFill>
                <a:latin typeface="Be Vietnam Bold"/>
              </a:rPr>
              <a:t>USABILITY GOAL: EFFICIENCY</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2455038"/>
            <a:ext cx="11019119" cy="3404740"/>
            <a:chOff x="0" y="0"/>
            <a:chExt cx="2259001" cy="697997"/>
          </a:xfrm>
        </p:grpSpPr>
        <p:sp>
          <p:nvSpPr>
            <p:cNvPr name="Freeform 3" id="3"/>
            <p:cNvSpPr/>
            <p:nvPr/>
          </p:nvSpPr>
          <p:spPr>
            <a:xfrm flipH="false" flipV="false" rot="0">
              <a:off x="0" y="0"/>
              <a:ext cx="2259000" cy="697997"/>
            </a:xfrm>
            <a:custGeom>
              <a:avLst/>
              <a:gdLst/>
              <a:ahLst/>
              <a:cxnLst/>
              <a:rect r="r" b="b" t="t" l="l"/>
              <a:pathLst>
                <a:path h="697997" w="2259000">
                  <a:moveTo>
                    <a:pt x="38642" y="0"/>
                  </a:moveTo>
                  <a:lnTo>
                    <a:pt x="2220358" y="0"/>
                  </a:lnTo>
                  <a:cubicBezTo>
                    <a:pt x="2230607" y="0"/>
                    <a:pt x="2240436" y="4071"/>
                    <a:pt x="2247682" y="11318"/>
                  </a:cubicBezTo>
                  <a:cubicBezTo>
                    <a:pt x="2254929" y="18565"/>
                    <a:pt x="2259000" y="28394"/>
                    <a:pt x="2259000" y="38642"/>
                  </a:cubicBezTo>
                  <a:lnTo>
                    <a:pt x="2259000" y="659354"/>
                  </a:lnTo>
                  <a:cubicBezTo>
                    <a:pt x="2259000" y="680696"/>
                    <a:pt x="2241700" y="697997"/>
                    <a:pt x="2220358" y="697997"/>
                  </a:cubicBezTo>
                  <a:lnTo>
                    <a:pt x="38642" y="697997"/>
                  </a:lnTo>
                  <a:cubicBezTo>
                    <a:pt x="17301" y="697997"/>
                    <a:pt x="0" y="680696"/>
                    <a:pt x="0" y="659354"/>
                  </a:cubicBezTo>
                  <a:lnTo>
                    <a:pt x="0" y="38642"/>
                  </a:lnTo>
                  <a:cubicBezTo>
                    <a:pt x="0" y="17301"/>
                    <a:pt x="17301" y="0"/>
                    <a:pt x="38642" y="0"/>
                  </a:cubicBezTo>
                  <a:close/>
                </a:path>
              </a:pathLst>
            </a:custGeom>
            <a:solidFill>
              <a:srgbClr val="907CE1"/>
            </a:solidFill>
          </p:spPr>
        </p:sp>
        <p:sp>
          <p:nvSpPr>
            <p:cNvPr name="TextBox 4" id="4"/>
            <p:cNvSpPr txBox="true"/>
            <p:nvPr/>
          </p:nvSpPr>
          <p:spPr>
            <a:xfrm>
              <a:off x="0" y="-47625"/>
              <a:ext cx="2259001"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3899309"/>
            <a:ext cx="16230600" cy="3868491"/>
            <a:chOff x="0" y="0"/>
            <a:chExt cx="1652143" cy="393781"/>
          </a:xfrm>
        </p:grpSpPr>
        <p:sp>
          <p:nvSpPr>
            <p:cNvPr name="Freeform 6" id="6"/>
            <p:cNvSpPr/>
            <p:nvPr/>
          </p:nvSpPr>
          <p:spPr>
            <a:xfrm flipH="false" flipV="false" rot="0">
              <a:off x="0" y="0"/>
              <a:ext cx="1652143" cy="393781"/>
            </a:xfrm>
            <a:custGeom>
              <a:avLst/>
              <a:gdLst/>
              <a:ahLst/>
              <a:cxnLst/>
              <a:rect r="r" b="b" t="t" l="l"/>
              <a:pathLst>
                <a:path h="393781" w="1652143">
                  <a:moveTo>
                    <a:pt x="26235" y="0"/>
                  </a:moveTo>
                  <a:lnTo>
                    <a:pt x="1625908" y="0"/>
                  </a:lnTo>
                  <a:cubicBezTo>
                    <a:pt x="1632866" y="0"/>
                    <a:pt x="1639539" y="2764"/>
                    <a:pt x="1644459" y="7684"/>
                  </a:cubicBezTo>
                  <a:cubicBezTo>
                    <a:pt x="1649379" y="12604"/>
                    <a:pt x="1652143" y="19277"/>
                    <a:pt x="1652143" y="26235"/>
                  </a:cubicBezTo>
                  <a:lnTo>
                    <a:pt x="1652143" y="367546"/>
                  </a:lnTo>
                  <a:cubicBezTo>
                    <a:pt x="1652143" y="382035"/>
                    <a:pt x="1640397" y="393781"/>
                    <a:pt x="1625908" y="393781"/>
                  </a:cubicBezTo>
                  <a:lnTo>
                    <a:pt x="26235" y="393781"/>
                  </a:lnTo>
                  <a:cubicBezTo>
                    <a:pt x="11746" y="393781"/>
                    <a:pt x="0" y="382035"/>
                    <a:pt x="0" y="367546"/>
                  </a:cubicBezTo>
                  <a:lnTo>
                    <a:pt x="0" y="26235"/>
                  </a:lnTo>
                  <a:cubicBezTo>
                    <a:pt x="0" y="11746"/>
                    <a:pt x="11746" y="0"/>
                    <a:pt x="26235" y="0"/>
                  </a:cubicBezTo>
                  <a:close/>
                </a:path>
              </a:pathLst>
            </a:custGeom>
            <a:solidFill>
              <a:srgbClr val="F9FAF4"/>
            </a:solidFill>
          </p:spPr>
        </p:sp>
        <p:sp>
          <p:nvSpPr>
            <p:cNvPr name="TextBox 7" id="7"/>
            <p:cNvSpPr txBox="true"/>
            <p:nvPr/>
          </p:nvSpPr>
          <p:spPr>
            <a:xfrm>
              <a:off x="0" y="-47625"/>
              <a:ext cx="1652143" cy="44140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822805" y="4727793"/>
            <a:ext cx="13263210" cy="2126908"/>
          </a:xfrm>
          <a:prstGeom prst="rect">
            <a:avLst/>
          </a:prstGeom>
        </p:spPr>
        <p:txBody>
          <a:bodyPr anchor="t" rtlCol="false" tIns="0" lIns="0" bIns="0" rIns="0">
            <a:spAutoFit/>
          </a:bodyPr>
          <a:lstStyle/>
          <a:p>
            <a:pPr>
              <a:lnSpc>
                <a:spcPts val="8485"/>
              </a:lnSpc>
            </a:pPr>
            <a:r>
              <a:rPr lang="en-US" sz="6526" spc="-195">
                <a:solidFill>
                  <a:srgbClr val="1C1C1D"/>
                </a:solidFill>
                <a:latin typeface="Be Vietnam"/>
              </a:rPr>
              <a:t>How many </a:t>
            </a:r>
            <a:r>
              <a:rPr lang="en-US" sz="6526" spc="-195">
                <a:solidFill>
                  <a:srgbClr val="000000"/>
                </a:solidFill>
                <a:latin typeface="Be Vietnam Ultra-Bold"/>
              </a:rPr>
              <a:t>mistakes</a:t>
            </a:r>
            <a:r>
              <a:rPr lang="en-US" sz="6526" spc="-195">
                <a:solidFill>
                  <a:srgbClr val="1C1C1D"/>
                </a:solidFill>
                <a:latin typeface="Be Vietnam"/>
                <a:ea typeface="Be Vietnam"/>
              </a:rPr>
              <a:t> did the users m﻿ake to complete their tasks?</a:t>
            </a:r>
          </a:p>
        </p:txBody>
      </p:sp>
      <p:sp>
        <p:nvSpPr>
          <p:cNvPr name="TextBox 9" id="9"/>
          <p:cNvSpPr txBox="true"/>
          <p:nvPr/>
        </p:nvSpPr>
        <p:spPr>
          <a:xfrm rot="0">
            <a:off x="1822805" y="2610514"/>
            <a:ext cx="14012242" cy="883958"/>
          </a:xfrm>
          <a:prstGeom prst="rect">
            <a:avLst/>
          </a:prstGeom>
        </p:spPr>
        <p:txBody>
          <a:bodyPr anchor="t" rtlCol="false" tIns="0" lIns="0" bIns="0" rIns="0">
            <a:spAutoFit/>
          </a:bodyPr>
          <a:lstStyle/>
          <a:p>
            <a:pPr>
              <a:lnSpc>
                <a:spcPts val="7310"/>
              </a:lnSpc>
            </a:pPr>
            <a:r>
              <a:rPr lang="en-US" sz="5221" spc="-52">
                <a:solidFill>
                  <a:srgbClr val="F9FAF4"/>
                </a:solidFill>
                <a:latin typeface="Be Vietnam Bold"/>
              </a:rPr>
              <a:t>USABILITY GOAL: ROBUSTNESS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Testing Results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06</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7458658" cy="10287000"/>
            <a:chOff x="0" y="0"/>
            <a:chExt cx="1651815" cy="2278187"/>
          </a:xfrm>
        </p:grpSpPr>
        <p:sp>
          <p:nvSpPr>
            <p:cNvPr name="Freeform 3" id="3"/>
            <p:cNvSpPr/>
            <p:nvPr/>
          </p:nvSpPr>
          <p:spPr>
            <a:xfrm flipH="false" flipV="false" rot="0">
              <a:off x="0" y="0"/>
              <a:ext cx="1651814" cy="2278187"/>
            </a:xfrm>
            <a:custGeom>
              <a:avLst/>
              <a:gdLst/>
              <a:ahLst/>
              <a:cxnLst/>
              <a:rect r="r" b="b" t="t" l="l"/>
              <a:pathLst>
                <a:path h="2278187" w="1651814">
                  <a:moveTo>
                    <a:pt x="57089" y="0"/>
                  </a:moveTo>
                  <a:lnTo>
                    <a:pt x="1594726" y="0"/>
                  </a:lnTo>
                  <a:cubicBezTo>
                    <a:pt x="1626255" y="0"/>
                    <a:pt x="1651814" y="25560"/>
                    <a:pt x="1651814" y="57089"/>
                  </a:cubicBezTo>
                  <a:lnTo>
                    <a:pt x="1651814" y="2221098"/>
                  </a:lnTo>
                  <a:cubicBezTo>
                    <a:pt x="1651814" y="2252627"/>
                    <a:pt x="1626255" y="2278187"/>
                    <a:pt x="1594726" y="2278187"/>
                  </a:cubicBezTo>
                  <a:lnTo>
                    <a:pt x="57089" y="2278187"/>
                  </a:lnTo>
                  <a:cubicBezTo>
                    <a:pt x="41948" y="2278187"/>
                    <a:pt x="27427" y="2272172"/>
                    <a:pt x="16721" y="2261466"/>
                  </a:cubicBezTo>
                  <a:cubicBezTo>
                    <a:pt x="6015" y="2250760"/>
                    <a:pt x="0" y="2236239"/>
                    <a:pt x="0" y="2221098"/>
                  </a:cubicBezTo>
                  <a:lnTo>
                    <a:pt x="0" y="57089"/>
                  </a:lnTo>
                  <a:cubicBezTo>
                    <a:pt x="0" y="25560"/>
                    <a:pt x="25560" y="0"/>
                    <a:pt x="57089" y="0"/>
                  </a:cubicBezTo>
                  <a:close/>
                </a:path>
              </a:pathLst>
            </a:custGeom>
            <a:solidFill>
              <a:srgbClr val="231F1F"/>
            </a:solidFill>
          </p:spPr>
        </p:sp>
        <p:sp>
          <p:nvSpPr>
            <p:cNvPr name="TextBox 4" id="4"/>
            <p:cNvSpPr txBox="true"/>
            <p:nvPr/>
          </p:nvSpPr>
          <p:spPr>
            <a:xfrm>
              <a:off x="0" y="-47625"/>
              <a:ext cx="165181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723777" y="1006666"/>
            <a:ext cx="5477986" cy="2730492"/>
          </a:xfrm>
          <a:prstGeom prst="rect">
            <a:avLst/>
          </a:prstGeom>
        </p:spPr>
        <p:txBody>
          <a:bodyPr anchor="t" rtlCol="false" tIns="0" lIns="0" bIns="0" rIns="0">
            <a:spAutoFit/>
          </a:bodyPr>
          <a:lstStyle/>
          <a:p>
            <a:pPr>
              <a:lnSpc>
                <a:spcPts val="10599"/>
              </a:lnSpc>
            </a:pPr>
            <a:r>
              <a:rPr lang="en-US" sz="9999" spc="-299">
                <a:solidFill>
                  <a:srgbClr val="FFFFFF"/>
                </a:solidFill>
                <a:latin typeface="Be Vietnam"/>
              </a:rPr>
              <a:t>Big Picture</a:t>
            </a:r>
          </a:p>
        </p:txBody>
      </p:sp>
      <p:sp>
        <p:nvSpPr>
          <p:cNvPr name="TextBox 6" id="6"/>
          <p:cNvSpPr txBox="true"/>
          <p:nvPr/>
        </p:nvSpPr>
        <p:spPr>
          <a:xfrm rot="0">
            <a:off x="723777" y="8852536"/>
            <a:ext cx="5477986" cy="405764"/>
          </a:xfrm>
          <a:prstGeom prst="rect">
            <a:avLst/>
          </a:prstGeom>
        </p:spPr>
        <p:txBody>
          <a:bodyPr anchor="t" rtlCol="false" tIns="0" lIns="0" bIns="0" rIns="0">
            <a:spAutoFit/>
          </a:bodyPr>
          <a:lstStyle/>
          <a:p>
            <a:pPr>
              <a:lnSpc>
                <a:spcPts val="3360"/>
              </a:lnSpc>
            </a:pPr>
            <a:r>
              <a:rPr lang="en-US" sz="2400" spc="-24">
                <a:solidFill>
                  <a:srgbClr val="FFFFFF"/>
                </a:solidFill>
                <a:latin typeface="Be Vietnam"/>
              </a:rPr>
              <a:t>Process Data</a:t>
            </a:r>
          </a:p>
        </p:txBody>
      </p:sp>
      <p:sp>
        <p:nvSpPr>
          <p:cNvPr name="TextBox 7" id="7"/>
          <p:cNvSpPr txBox="true"/>
          <p:nvPr/>
        </p:nvSpPr>
        <p:spPr>
          <a:xfrm rot="0">
            <a:off x="7831416" y="3154363"/>
            <a:ext cx="9019236" cy="3949700"/>
          </a:xfrm>
          <a:prstGeom prst="rect">
            <a:avLst/>
          </a:prstGeom>
        </p:spPr>
        <p:txBody>
          <a:bodyPr anchor="t" rtlCol="false" tIns="0" lIns="0" bIns="0" rIns="0">
            <a:spAutoFit/>
          </a:bodyPr>
          <a:lstStyle/>
          <a:p>
            <a:pPr>
              <a:lnSpc>
                <a:spcPts val="6250"/>
              </a:lnSpc>
            </a:pPr>
            <a:r>
              <a:rPr lang="en-US" sz="5000" spc="-150">
                <a:solidFill>
                  <a:srgbClr val="1C1C1D"/>
                </a:solidFill>
                <a:latin typeface="Be Vietnam"/>
              </a:rPr>
              <a:t>Participants were confused by  </a:t>
            </a:r>
            <a:r>
              <a:rPr lang="en-US" sz="5000" spc="-150">
                <a:solidFill>
                  <a:srgbClr val="907CE1"/>
                </a:solidFill>
                <a:latin typeface="Be Vietnam Ultra-Bold"/>
              </a:rPr>
              <a:t>similar-looking screens</a:t>
            </a:r>
            <a:r>
              <a:rPr lang="en-US" sz="5000" spc="-150">
                <a:solidFill>
                  <a:srgbClr val="1C1C1D"/>
                </a:solidFill>
                <a:latin typeface="Be Vietnam"/>
              </a:rPr>
              <a:t> and the </a:t>
            </a:r>
            <a:r>
              <a:rPr lang="en-US" sz="5000" spc="-150">
                <a:solidFill>
                  <a:srgbClr val="907CE1"/>
                </a:solidFill>
                <a:latin typeface="Be Vietnam Ultra-Bold"/>
              </a:rPr>
              <a:t>variety of features</a:t>
            </a:r>
            <a:r>
              <a:rPr lang="en-US" sz="5000" spc="-150">
                <a:solidFill>
                  <a:srgbClr val="1C1C1D"/>
                </a:solidFill>
                <a:latin typeface="Be Vietnam Ultra-Bold"/>
              </a:rPr>
              <a:t>,</a:t>
            </a:r>
            <a:r>
              <a:rPr lang="en-US" sz="5000" spc="-150">
                <a:solidFill>
                  <a:srgbClr val="1C1C1D"/>
                </a:solidFill>
                <a:latin typeface="Be Vietnam"/>
              </a:rPr>
              <a:t> but all </a:t>
            </a:r>
            <a:r>
              <a:rPr lang="en-US" sz="5000" spc="-150">
                <a:solidFill>
                  <a:srgbClr val="907CE1"/>
                </a:solidFill>
                <a:latin typeface="Be Vietnam Ultra-Bold"/>
              </a:rPr>
              <a:t>managed to complete their tasks</a:t>
            </a:r>
            <a:r>
              <a:rPr lang="en-US" sz="5000" spc="-150">
                <a:solidFill>
                  <a:srgbClr val="1C1C1D"/>
                </a:solidFill>
                <a:latin typeface="Be Vietnam"/>
              </a:rPr>
              <a:t> with some guidance.</a:t>
            </a:r>
          </a:p>
        </p:txBody>
      </p:sp>
      <p:sp>
        <p:nvSpPr>
          <p:cNvPr name="Freeform 8" id="8"/>
          <p:cNvSpPr/>
          <p:nvPr/>
        </p:nvSpPr>
        <p:spPr>
          <a:xfrm flipH="false" flipV="false" rot="0">
            <a:off x="4993012" y="2305237"/>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Metrics</a:t>
            </a:r>
          </a:p>
        </p:txBody>
      </p:sp>
      <p:sp>
        <p:nvSpPr>
          <p:cNvPr name="Freeform 6" id="6"/>
          <p:cNvSpPr/>
          <p:nvPr/>
        </p:nvSpPr>
        <p:spPr>
          <a:xfrm flipH="false" flipV="false" rot="0">
            <a:off x="4543915" y="814527"/>
            <a:ext cx="739046" cy="1161358"/>
          </a:xfrm>
          <a:custGeom>
            <a:avLst/>
            <a:gdLst/>
            <a:ahLst/>
            <a:cxnLst/>
            <a:rect r="r" b="b" t="t" l="l"/>
            <a:pathLst>
              <a:path h="1161358" w="739046">
                <a:moveTo>
                  <a:pt x="0" y="0"/>
                </a:moveTo>
                <a:lnTo>
                  <a:pt x="739046" y="0"/>
                </a:lnTo>
                <a:lnTo>
                  <a:pt x="739046" y="1161359"/>
                </a:lnTo>
                <a:lnTo>
                  <a:pt x="0" y="1161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780910" y="1570121"/>
            <a:ext cx="5477986" cy="405764"/>
          </a:xfrm>
          <a:prstGeom prst="rect">
            <a:avLst/>
          </a:prstGeom>
        </p:spPr>
        <p:txBody>
          <a:bodyPr anchor="t" rtlCol="false" tIns="0" lIns="0" bIns="0" rIns="0">
            <a:spAutoFit/>
          </a:bodyPr>
          <a:lstStyle/>
          <a:p>
            <a:pPr>
              <a:lnSpc>
                <a:spcPts val="3360"/>
              </a:lnSpc>
            </a:pPr>
            <a:r>
              <a:rPr lang="en-US" sz="2400" spc="-24">
                <a:solidFill>
                  <a:srgbClr val="FFFFFF"/>
                </a:solidFill>
                <a:latin typeface="Be Vietnam"/>
              </a:rPr>
              <a:t>Bottom-line Data</a:t>
            </a:r>
          </a:p>
        </p:txBody>
      </p:sp>
      <p:grpSp>
        <p:nvGrpSpPr>
          <p:cNvPr name="Group 8" id="8"/>
          <p:cNvGrpSpPr/>
          <p:nvPr/>
        </p:nvGrpSpPr>
        <p:grpSpPr>
          <a:xfrm rot="0">
            <a:off x="717532" y="3951347"/>
            <a:ext cx="16852935" cy="4570805"/>
            <a:chOff x="0" y="0"/>
            <a:chExt cx="3594473" cy="974883"/>
          </a:xfrm>
        </p:grpSpPr>
        <p:sp>
          <p:nvSpPr>
            <p:cNvPr name="Freeform 9" id="9"/>
            <p:cNvSpPr/>
            <p:nvPr/>
          </p:nvSpPr>
          <p:spPr>
            <a:xfrm flipH="false" flipV="false" rot="0">
              <a:off x="0" y="0"/>
              <a:ext cx="3594473" cy="974883"/>
            </a:xfrm>
            <a:custGeom>
              <a:avLst/>
              <a:gdLst/>
              <a:ahLst/>
              <a:cxnLst/>
              <a:rect r="r" b="b" t="t" l="l"/>
              <a:pathLst>
                <a:path h="974883" w="3594473">
                  <a:moveTo>
                    <a:pt x="25266" y="0"/>
                  </a:moveTo>
                  <a:lnTo>
                    <a:pt x="3569207" y="0"/>
                  </a:lnTo>
                  <a:cubicBezTo>
                    <a:pt x="3575908" y="0"/>
                    <a:pt x="3582334" y="2662"/>
                    <a:pt x="3587073" y="7400"/>
                  </a:cubicBezTo>
                  <a:cubicBezTo>
                    <a:pt x="3591811" y="12139"/>
                    <a:pt x="3594473" y="18565"/>
                    <a:pt x="3594473" y="25266"/>
                  </a:cubicBezTo>
                  <a:lnTo>
                    <a:pt x="3594473" y="949617"/>
                  </a:lnTo>
                  <a:cubicBezTo>
                    <a:pt x="3594473" y="963571"/>
                    <a:pt x="3583161" y="974883"/>
                    <a:pt x="3569207" y="974883"/>
                  </a:cubicBezTo>
                  <a:lnTo>
                    <a:pt x="25266" y="974883"/>
                  </a:lnTo>
                  <a:cubicBezTo>
                    <a:pt x="18565" y="974883"/>
                    <a:pt x="12139" y="972221"/>
                    <a:pt x="7400" y="967482"/>
                  </a:cubicBezTo>
                  <a:cubicBezTo>
                    <a:pt x="2662" y="962744"/>
                    <a:pt x="0" y="956318"/>
                    <a:pt x="0" y="949617"/>
                  </a:cubicBezTo>
                  <a:lnTo>
                    <a:pt x="0" y="25266"/>
                  </a:lnTo>
                  <a:cubicBezTo>
                    <a:pt x="0" y="18565"/>
                    <a:pt x="2662" y="12139"/>
                    <a:pt x="7400" y="7400"/>
                  </a:cubicBezTo>
                  <a:cubicBezTo>
                    <a:pt x="12139" y="2662"/>
                    <a:pt x="18565" y="0"/>
                    <a:pt x="25266" y="0"/>
                  </a:cubicBezTo>
                  <a:close/>
                </a:path>
              </a:pathLst>
            </a:custGeom>
            <a:solidFill>
              <a:srgbClr val="907CE1"/>
            </a:solidFill>
          </p:spPr>
        </p:sp>
        <p:sp>
          <p:nvSpPr>
            <p:cNvPr name="TextBox 10" id="10"/>
            <p:cNvSpPr txBox="true"/>
            <p:nvPr/>
          </p:nvSpPr>
          <p:spPr>
            <a:xfrm>
              <a:off x="0" y="-47625"/>
              <a:ext cx="3594473" cy="1022508"/>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072425" y="4357670"/>
            <a:ext cx="16140283" cy="3839640"/>
          </a:xfrm>
          <a:custGeom>
            <a:avLst/>
            <a:gdLst/>
            <a:ahLst/>
            <a:cxnLst/>
            <a:rect r="r" b="b" t="t" l="l"/>
            <a:pathLst>
              <a:path h="3839640" w="16140283">
                <a:moveTo>
                  <a:pt x="0" y="0"/>
                </a:moveTo>
                <a:lnTo>
                  <a:pt x="16140283" y="0"/>
                </a:lnTo>
                <a:lnTo>
                  <a:pt x="16140283" y="3839640"/>
                </a:lnTo>
                <a:lnTo>
                  <a:pt x="0" y="3839640"/>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Metrics</a:t>
            </a:r>
          </a:p>
        </p:txBody>
      </p:sp>
      <p:sp>
        <p:nvSpPr>
          <p:cNvPr name="Freeform 6" id="6"/>
          <p:cNvSpPr/>
          <p:nvPr/>
        </p:nvSpPr>
        <p:spPr>
          <a:xfrm flipH="false" flipV="false" rot="0">
            <a:off x="4543915" y="814527"/>
            <a:ext cx="739046" cy="1161358"/>
          </a:xfrm>
          <a:custGeom>
            <a:avLst/>
            <a:gdLst/>
            <a:ahLst/>
            <a:cxnLst/>
            <a:rect r="r" b="b" t="t" l="l"/>
            <a:pathLst>
              <a:path h="1161358" w="739046">
                <a:moveTo>
                  <a:pt x="0" y="0"/>
                </a:moveTo>
                <a:lnTo>
                  <a:pt x="739046" y="0"/>
                </a:lnTo>
                <a:lnTo>
                  <a:pt x="739046" y="1161359"/>
                </a:lnTo>
                <a:lnTo>
                  <a:pt x="0" y="1161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780910" y="1570121"/>
            <a:ext cx="5477986" cy="405764"/>
          </a:xfrm>
          <a:prstGeom prst="rect">
            <a:avLst/>
          </a:prstGeom>
        </p:spPr>
        <p:txBody>
          <a:bodyPr anchor="t" rtlCol="false" tIns="0" lIns="0" bIns="0" rIns="0">
            <a:spAutoFit/>
          </a:bodyPr>
          <a:lstStyle/>
          <a:p>
            <a:pPr>
              <a:lnSpc>
                <a:spcPts val="3360"/>
              </a:lnSpc>
            </a:pPr>
            <a:r>
              <a:rPr lang="en-US" sz="2400" spc="-24">
                <a:solidFill>
                  <a:srgbClr val="FFFFFF"/>
                </a:solidFill>
                <a:latin typeface="Be Vietnam"/>
              </a:rPr>
              <a:t>Bottom-line Data</a:t>
            </a:r>
          </a:p>
        </p:txBody>
      </p:sp>
      <p:sp>
        <p:nvSpPr>
          <p:cNvPr name="TextBox 8" id="8"/>
          <p:cNvSpPr txBox="true"/>
          <p:nvPr/>
        </p:nvSpPr>
        <p:spPr>
          <a:xfrm rot="0">
            <a:off x="1028700" y="3416271"/>
            <a:ext cx="10628598" cy="6076315"/>
          </a:xfrm>
          <a:prstGeom prst="rect">
            <a:avLst/>
          </a:prstGeom>
        </p:spPr>
        <p:txBody>
          <a:bodyPr anchor="t" rtlCol="false" tIns="0" lIns="0" bIns="0" rIns="0">
            <a:spAutoFit/>
          </a:bodyPr>
          <a:lstStyle/>
          <a:p>
            <a:pPr>
              <a:lnSpc>
                <a:spcPts val="6250"/>
              </a:lnSpc>
            </a:pPr>
            <a:r>
              <a:rPr lang="en-US" sz="5000" spc="-150">
                <a:solidFill>
                  <a:srgbClr val="1C1C1D"/>
                </a:solidFill>
                <a:latin typeface="Be Vietnam Ultra-Bold"/>
              </a:rPr>
              <a:t>Average time to complete tasks:</a:t>
            </a:r>
          </a:p>
          <a:p>
            <a:pPr>
              <a:lnSpc>
                <a:spcPts val="6250"/>
              </a:lnSpc>
            </a:pPr>
          </a:p>
          <a:p>
            <a:pPr>
              <a:lnSpc>
                <a:spcPts val="6250"/>
              </a:lnSpc>
            </a:pPr>
            <a:r>
              <a:rPr lang="en-US" sz="5000" spc="-150">
                <a:solidFill>
                  <a:srgbClr val="1C1C1D"/>
                </a:solidFill>
                <a:latin typeface="Be Vietnam"/>
              </a:rPr>
              <a:t>Simple Task: 2:19 minutes*</a:t>
            </a:r>
          </a:p>
          <a:p>
            <a:pPr>
              <a:lnSpc>
                <a:spcPts val="6250"/>
              </a:lnSpc>
            </a:pPr>
            <a:r>
              <a:rPr lang="en-US" sz="5000" spc="-150">
                <a:solidFill>
                  <a:srgbClr val="1C1C1D"/>
                </a:solidFill>
                <a:latin typeface="Be Vietnam"/>
              </a:rPr>
              <a:t>Moderate Task: 1:24 minutes</a:t>
            </a:r>
          </a:p>
          <a:p>
            <a:pPr>
              <a:lnSpc>
                <a:spcPts val="6250"/>
              </a:lnSpc>
            </a:pPr>
            <a:r>
              <a:rPr lang="en-US" sz="5000" spc="-150">
                <a:solidFill>
                  <a:srgbClr val="1C1C1D"/>
                </a:solidFill>
                <a:latin typeface="Be Vietnam"/>
              </a:rPr>
              <a:t>Complex Task: 2:14 minutes</a:t>
            </a:r>
          </a:p>
          <a:p>
            <a:pPr>
              <a:lnSpc>
                <a:spcPts val="6250"/>
              </a:lnSpc>
            </a:pPr>
          </a:p>
          <a:p>
            <a:pPr>
              <a:lnSpc>
                <a:spcPts val="5250"/>
              </a:lnSpc>
            </a:pPr>
            <a:r>
              <a:rPr lang="en-US" sz="4200" spc="-126">
                <a:solidFill>
                  <a:srgbClr val="1C1C1D"/>
                </a:solidFill>
                <a:latin typeface="Be Vietnam"/>
              </a:rPr>
              <a:t>*outlier: Benjamin</a:t>
            </a:r>
          </a:p>
          <a:p>
            <a:pPr>
              <a:lnSpc>
                <a:spcPts val="525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Metrics</a:t>
            </a:r>
          </a:p>
        </p:txBody>
      </p:sp>
      <p:sp>
        <p:nvSpPr>
          <p:cNvPr name="Freeform 6" id="6"/>
          <p:cNvSpPr/>
          <p:nvPr/>
        </p:nvSpPr>
        <p:spPr>
          <a:xfrm flipH="false" flipV="false" rot="0">
            <a:off x="4543915" y="814527"/>
            <a:ext cx="739046" cy="1161358"/>
          </a:xfrm>
          <a:custGeom>
            <a:avLst/>
            <a:gdLst/>
            <a:ahLst/>
            <a:cxnLst/>
            <a:rect r="r" b="b" t="t" l="l"/>
            <a:pathLst>
              <a:path h="1161358" w="739046">
                <a:moveTo>
                  <a:pt x="0" y="0"/>
                </a:moveTo>
                <a:lnTo>
                  <a:pt x="739046" y="0"/>
                </a:lnTo>
                <a:lnTo>
                  <a:pt x="739046" y="1161359"/>
                </a:lnTo>
                <a:lnTo>
                  <a:pt x="0" y="11613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780910" y="1570121"/>
            <a:ext cx="5477986" cy="405764"/>
          </a:xfrm>
          <a:prstGeom prst="rect">
            <a:avLst/>
          </a:prstGeom>
        </p:spPr>
        <p:txBody>
          <a:bodyPr anchor="t" rtlCol="false" tIns="0" lIns="0" bIns="0" rIns="0">
            <a:spAutoFit/>
          </a:bodyPr>
          <a:lstStyle/>
          <a:p>
            <a:pPr>
              <a:lnSpc>
                <a:spcPts val="3360"/>
              </a:lnSpc>
            </a:pPr>
            <a:r>
              <a:rPr lang="en-US" sz="2400" spc="-24">
                <a:solidFill>
                  <a:srgbClr val="FFFFFF"/>
                </a:solidFill>
                <a:latin typeface="Be Vietnam"/>
              </a:rPr>
              <a:t>Bottom-line Data</a:t>
            </a:r>
          </a:p>
        </p:txBody>
      </p:sp>
      <p:grpSp>
        <p:nvGrpSpPr>
          <p:cNvPr name="Group 8" id="8"/>
          <p:cNvGrpSpPr/>
          <p:nvPr/>
        </p:nvGrpSpPr>
        <p:grpSpPr>
          <a:xfrm rot="0">
            <a:off x="1028700" y="3397998"/>
            <a:ext cx="16230600" cy="6244716"/>
            <a:chOff x="0" y="0"/>
            <a:chExt cx="3594473" cy="1382972"/>
          </a:xfrm>
        </p:grpSpPr>
        <p:sp>
          <p:nvSpPr>
            <p:cNvPr name="Freeform 9" id="9"/>
            <p:cNvSpPr/>
            <p:nvPr/>
          </p:nvSpPr>
          <p:spPr>
            <a:xfrm flipH="false" flipV="false" rot="0">
              <a:off x="0" y="0"/>
              <a:ext cx="3594473" cy="1382972"/>
            </a:xfrm>
            <a:custGeom>
              <a:avLst/>
              <a:gdLst/>
              <a:ahLst/>
              <a:cxnLst/>
              <a:rect r="r" b="b" t="t" l="l"/>
              <a:pathLst>
                <a:path h="1382972" w="3594473">
                  <a:moveTo>
                    <a:pt x="26235" y="0"/>
                  </a:moveTo>
                  <a:lnTo>
                    <a:pt x="3568238" y="0"/>
                  </a:lnTo>
                  <a:cubicBezTo>
                    <a:pt x="3582727" y="0"/>
                    <a:pt x="3594473" y="11746"/>
                    <a:pt x="3594473" y="26235"/>
                  </a:cubicBezTo>
                  <a:lnTo>
                    <a:pt x="3594473" y="1356737"/>
                  </a:lnTo>
                  <a:cubicBezTo>
                    <a:pt x="3594473" y="1363695"/>
                    <a:pt x="3591709" y="1370368"/>
                    <a:pt x="3586789" y="1375288"/>
                  </a:cubicBezTo>
                  <a:cubicBezTo>
                    <a:pt x="3581869" y="1380208"/>
                    <a:pt x="3575196" y="1382972"/>
                    <a:pt x="3568238" y="1382972"/>
                  </a:cubicBezTo>
                  <a:lnTo>
                    <a:pt x="26235" y="1382972"/>
                  </a:lnTo>
                  <a:cubicBezTo>
                    <a:pt x="11746" y="1382972"/>
                    <a:pt x="0" y="1371226"/>
                    <a:pt x="0" y="1356737"/>
                  </a:cubicBezTo>
                  <a:lnTo>
                    <a:pt x="0" y="26235"/>
                  </a:lnTo>
                  <a:cubicBezTo>
                    <a:pt x="0" y="11746"/>
                    <a:pt x="11746" y="0"/>
                    <a:pt x="26235" y="0"/>
                  </a:cubicBezTo>
                  <a:close/>
                </a:path>
              </a:pathLst>
            </a:custGeom>
            <a:solidFill>
              <a:srgbClr val="907CE1"/>
            </a:solidFill>
          </p:spPr>
        </p:sp>
        <p:sp>
          <p:nvSpPr>
            <p:cNvPr name="TextBox 10" id="10"/>
            <p:cNvSpPr txBox="true"/>
            <p:nvPr/>
          </p:nvSpPr>
          <p:spPr>
            <a:xfrm>
              <a:off x="0" y="-47625"/>
              <a:ext cx="3594473" cy="143059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394784" y="3783651"/>
            <a:ext cx="15555666" cy="5470849"/>
          </a:xfrm>
          <a:custGeom>
            <a:avLst/>
            <a:gdLst/>
            <a:ahLst/>
            <a:cxnLst/>
            <a:rect r="r" b="b" t="t" l="l"/>
            <a:pathLst>
              <a:path h="5470849" w="15555666">
                <a:moveTo>
                  <a:pt x="0" y="0"/>
                </a:moveTo>
                <a:lnTo>
                  <a:pt x="15555666" y="0"/>
                </a:lnTo>
                <a:lnTo>
                  <a:pt x="15555666" y="5470849"/>
                </a:lnTo>
                <a:lnTo>
                  <a:pt x="0" y="5470849"/>
                </a:lnTo>
                <a:lnTo>
                  <a:pt x="0" y="0"/>
                </a:lnTo>
                <a:close/>
              </a:path>
            </a:pathLst>
          </a:custGeom>
          <a:blipFill>
            <a:blip r:embed="rId4"/>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700" y="3866077"/>
            <a:ext cx="12191227" cy="3159782"/>
          </a:xfrm>
          <a:prstGeom prst="rect">
            <a:avLst/>
          </a:prstGeom>
        </p:spPr>
        <p:txBody>
          <a:bodyPr anchor="t" rtlCol="false" tIns="0" lIns="0" bIns="0" rIns="0">
            <a:spAutoFit/>
          </a:bodyPr>
          <a:lstStyle/>
          <a:p>
            <a:pPr>
              <a:lnSpc>
                <a:spcPts val="8201"/>
              </a:lnSpc>
            </a:pPr>
            <a:r>
              <a:rPr lang="en-US" sz="7737" spc="-232">
                <a:solidFill>
                  <a:srgbClr val="F9FAF4"/>
                </a:solidFill>
                <a:latin typeface="Be Vietnam"/>
              </a:rPr>
              <a:t>How well did we achieve our usability goals based on the key measurements?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6898671" y="3048211"/>
            <a:ext cx="4490658" cy="6204394"/>
            <a:chOff x="0" y="0"/>
            <a:chExt cx="5987544" cy="8272526"/>
          </a:xfrm>
        </p:grpSpPr>
        <p:grpSp>
          <p:nvGrpSpPr>
            <p:cNvPr name="Group 4" id="4"/>
            <p:cNvGrpSpPr/>
            <p:nvPr/>
          </p:nvGrpSpPr>
          <p:grpSpPr>
            <a:xfrm rot="0">
              <a:off x="0" y="0"/>
              <a:ext cx="5987544" cy="8272526"/>
              <a:chOff x="0" y="0"/>
              <a:chExt cx="1218217" cy="1683116"/>
            </a:xfrm>
          </p:grpSpPr>
          <p:sp>
            <p:nvSpPr>
              <p:cNvPr name="Freeform 5" id="5"/>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907CE1"/>
              </a:solidFill>
            </p:spPr>
          </p:sp>
          <p:sp>
            <p:nvSpPr>
              <p:cNvPr name="TextBox 6" id="6"/>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7" id="7"/>
            <p:cNvGrpSpPr>
              <a:grpSpLocks noChangeAspect="true"/>
            </p:cNvGrpSpPr>
            <p:nvPr/>
          </p:nvGrpSpPr>
          <p:grpSpPr>
            <a:xfrm rot="0">
              <a:off x="315867" y="339428"/>
              <a:ext cx="5321299" cy="53212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00" r="0" b="-100"/>
                </a:stretch>
              </a:blipFill>
            </p:spPr>
          </p:sp>
          <p:sp>
            <p:nvSpPr>
              <p:cNvPr name="Freeform 9" id="9"/>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10" id="10"/>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F9FAF4"/>
                  </a:solidFill>
                  <a:latin typeface="Be Vietnam Ultra-Bold"/>
                </a:rPr>
                <a:t>Jenna Kim</a:t>
              </a:r>
            </a:p>
          </p:txBody>
        </p:sp>
        <p:sp>
          <p:nvSpPr>
            <p:cNvPr name="TextBox 11" id="11"/>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F9FAF4"/>
                  </a:solidFill>
                  <a:latin typeface="Be Vietnam"/>
                </a:rPr>
                <a:t>Computer Science ‘25</a:t>
              </a:r>
            </a:p>
          </p:txBody>
        </p:sp>
      </p:grpSp>
      <p:grpSp>
        <p:nvGrpSpPr>
          <p:cNvPr name="Group 12" id="12"/>
          <p:cNvGrpSpPr/>
          <p:nvPr/>
        </p:nvGrpSpPr>
        <p:grpSpPr>
          <a:xfrm rot="0">
            <a:off x="1028700" y="3036547"/>
            <a:ext cx="4490658" cy="6227722"/>
            <a:chOff x="0" y="0"/>
            <a:chExt cx="5987544" cy="8303630"/>
          </a:xfrm>
        </p:grpSpPr>
        <p:grpSp>
          <p:nvGrpSpPr>
            <p:cNvPr name="Group 13" id="13"/>
            <p:cNvGrpSpPr/>
            <p:nvPr/>
          </p:nvGrpSpPr>
          <p:grpSpPr>
            <a:xfrm rot="0">
              <a:off x="0" y="0"/>
              <a:ext cx="5987544" cy="8303630"/>
              <a:chOff x="0" y="0"/>
              <a:chExt cx="1218217" cy="1689444"/>
            </a:xfrm>
          </p:grpSpPr>
          <p:sp>
            <p:nvSpPr>
              <p:cNvPr name="Freeform 14" id="14"/>
              <p:cNvSpPr/>
              <p:nvPr/>
            </p:nvSpPr>
            <p:spPr>
              <a:xfrm flipH="false" flipV="false" rot="0">
                <a:off x="0" y="0"/>
                <a:ext cx="1218217" cy="1689444"/>
              </a:xfrm>
              <a:custGeom>
                <a:avLst/>
                <a:gdLst/>
                <a:ahLst/>
                <a:cxnLst/>
                <a:rect r="r" b="b" t="t" l="l"/>
                <a:pathLst>
                  <a:path h="1689444" w="1218217">
                    <a:moveTo>
                      <a:pt x="92890" y="0"/>
                    </a:moveTo>
                    <a:lnTo>
                      <a:pt x="1125327" y="0"/>
                    </a:lnTo>
                    <a:cubicBezTo>
                      <a:pt x="1176629" y="0"/>
                      <a:pt x="1218217" y="41588"/>
                      <a:pt x="1218217" y="92890"/>
                    </a:cubicBezTo>
                    <a:lnTo>
                      <a:pt x="1218217" y="1596554"/>
                    </a:lnTo>
                    <a:cubicBezTo>
                      <a:pt x="1218217" y="1621190"/>
                      <a:pt x="1208430" y="1644817"/>
                      <a:pt x="1191010" y="1662237"/>
                    </a:cubicBezTo>
                    <a:cubicBezTo>
                      <a:pt x="1173590" y="1679658"/>
                      <a:pt x="1149963" y="1689444"/>
                      <a:pt x="1125327" y="1689444"/>
                    </a:cubicBezTo>
                    <a:lnTo>
                      <a:pt x="92890" y="1689444"/>
                    </a:lnTo>
                    <a:cubicBezTo>
                      <a:pt x="41588" y="1689444"/>
                      <a:pt x="0" y="1647856"/>
                      <a:pt x="0" y="1596554"/>
                    </a:cubicBezTo>
                    <a:lnTo>
                      <a:pt x="0" y="92890"/>
                    </a:lnTo>
                    <a:cubicBezTo>
                      <a:pt x="0" y="41588"/>
                      <a:pt x="41588" y="0"/>
                      <a:pt x="92890" y="0"/>
                    </a:cubicBezTo>
                    <a:close/>
                  </a:path>
                </a:pathLst>
              </a:custGeom>
              <a:solidFill>
                <a:srgbClr val="F9FAF4"/>
              </a:solidFill>
            </p:spPr>
          </p:sp>
          <p:sp>
            <p:nvSpPr>
              <p:cNvPr name="TextBox 15" id="15"/>
              <p:cNvSpPr txBox="true"/>
              <p:nvPr/>
            </p:nvSpPr>
            <p:spPr>
              <a:xfrm>
                <a:off x="0" y="-47625"/>
                <a:ext cx="1218217" cy="1737069"/>
              </a:xfrm>
              <a:prstGeom prst="rect">
                <a:avLst/>
              </a:prstGeom>
            </p:spPr>
            <p:txBody>
              <a:bodyPr anchor="ctr" rtlCol="false" tIns="60797" lIns="60797" bIns="60797" rIns="60797"/>
              <a:lstStyle/>
              <a:p>
                <a:pPr algn="ctr">
                  <a:lnSpc>
                    <a:spcPts val="2800"/>
                  </a:lnSpc>
                </a:pPr>
              </a:p>
            </p:txBody>
          </p:sp>
        </p:grpSp>
        <p:grpSp>
          <p:nvGrpSpPr>
            <p:cNvPr name="Group 16" id="16"/>
            <p:cNvGrpSpPr>
              <a:grpSpLocks noChangeAspect="true"/>
            </p:cNvGrpSpPr>
            <p:nvPr/>
          </p:nvGrpSpPr>
          <p:grpSpPr>
            <a:xfrm rot="0">
              <a:off x="333122" y="370532"/>
              <a:ext cx="5321299" cy="53212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6699" r="0" b="-16699"/>
                </a:stretch>
              </a:blipFill>
            </p:spPr>
          </p:sp>
          <p:sp>
            <p:nvSpPr>
              <p:cNvPr name="Freeform 18" id="18"/>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sp>
          <p:nvSpPr>
            <p:cNvPr name="TextBox 19" id="19"/>
            <p:cNvSpPr txBox="true"/>
            <p:nvPr/>
          </p:nvSpPr>
          <p:spPr>
            <a:xfrm rot="0">
              <a:off x="333122" y="608795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Emily Deng</a:t>
              </a:r>
            </a:p>
          </p:txBody>
        </p:sp>
        <p:sp>
          <p:nvSpPr>
            <p:cNvPr name="TextBox 20" id="20"/>
            <p:cNvSpPr txBox="true"/>
            <p:nvPr/>
          </p:nvSpPr>
          <p:spPr>
            <a:xfrm rot="0">
              <a:off x="333122" y="6985550"/>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Symbolic Systems ‘25</a:t>
              </a:r>
            </a:p>
          </p:txBody>
        </p:sp>
      </p:grpSp>
      <p:grpSp>
        <p:nvGrpSpPr>
          <p:cNvPr name="Group 21" id="21"/>
          <p:cNvGrpSpPr/>
          <p:nvPr/>
        </p:nvGrpSpPr>
        <p:grpSpPr>
          <a:xfrm rot="0">
            <a:off x="13018484" y="7607757"/>
            <a:ext cx="3990974" cy="978954"/>
            <a:chOff x="0" y="0"/>
            <a:chExt cx="5321299" cy="1305272"/>
          </a:xfrm>
        </p:grpSpPr>
        <p:sp>
          <p:nvSpPr>
            <p:cNvPr name="TextBox 22" id="22"/>
            <p:cNvSpPr txBox="true"/>
            <p:nvPr/>
          </p:nvSpPr>
          <p:spPr>
            <a:xfrm rot="0">
              <a:off x="0" y="-3810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Ariane Lee</a:t>
              </a:r>
            </a:p>
          </p:txBody>
        </p:sp>
        <p:sp>
          <p:nvSpPr>
            <p:cNvPr name="TextBox 23" id="23"/>
            <p:cNvSpPr txBox="true"/>
            <p:nvPr/>
          </p:nvSpPr>
          <p:spPr>
            <a:xfrm rot="0">
              <a:off x="0" y="842766"/>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Computer Science ‘25</a:t>
              </a:r>
            </a:p>
          </p:txBody>
        </p:sp>
      </p:grpSp>
      <p:grpSp>
        <p:nvGrpSpPr>
          <p:cNvPr name="Group 24" id="24"/>
          <p:cNvGrpSpPr/>
          <p:nvPr/>
        </p:nvGrpSpPr>
        <p:grpSpPr>
          <a:xfrm rot="0">
            <a:off x="12518800" y="3059875"/>
            <a:ext cx="4490658" cy="6204394"/>
            <a:chOff x="0" y="0"/>
            <a:chExt cx="5987544" cy="8272526"/>
          </a:xfrm>
        </p:grpSpPr>
        <p:grpSp>
          <p:nvGrpSpPr>
            <p:cNvPr name="Group 25" id="25"/>
            <p:cNvGrpSpPr/>
            <p:nvPr/>
          </p:nvGrpSpPr>
          <p:grpSpPr>
            <a:xfrm rot="0">
              <a:off x="0" y="0"/>
              <a:ext cx="5987544" cy="8272526"/>
              <a:chOff x="0" y="0"/>
              <a:chExt cx="1218217" cy="1683116"/>
            </a:xfrm>
          </p:grpSpPr>
          <p:sp>
            <p:nvSpPr>
              <p:cNvPr name="Freeform 26" id="26"/>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FFFFFF"/>
              </a:solidFill>
            </p:spPr>
          </p:sp>
          <p:sp>
            <p:nvSpPr>
              <p:cNvPr name="TextBox 27" id="27"/>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28" id="28"/>
            <p:cNvGrpSpPr>
              <a:grpSpLocks noChangeAspect="true"/>
            </p:cNvGrpSpPr>
            <p:nvPr/>
          </p:nvGrpSpPr>
          <p:grpSpPr>
            <a:xfrm rot="0">
              <a:off x="315867" y="339428"/>
              <a:ext cx="5321299" cy="5321299"/>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t="-13200" r="0" b="-13200"/>
                </a:stretch>
              </a:blipFill>
            </p:spPr>
          </p:sp>
          <p:sp>
            <p:nvSpPr>
              <p:cNvPr name="Freeform 30" id="30"/>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31" id="31"/>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231F1F"/>
                  </a:solidFill>
                  <a:latin typeface="Be Vietnam Ultra-Bold"/>
                </a:rPr>
                <a:t>Ariane Lee</a:t>
              </a:r>
            </a:p>
          </p:txBody>
        </p:sp>
        <p:sp>
          <p:nvSpPr>
            <p:cNvPr name="TextBox 32" id="32"/>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231F1F"/>
                  </a:solidFill>
                  <a:latin typeface="Be Vietnam"/>
                </a:rPr>
                <a:t>Computer Science ‘25</a:t>
              </a:r>
            </a:p>
          </p:txBody>
        </p:sp>
      </p:grpSp>
      <p:sp>
        <p:nvSpPr>
          <p:cNvPr name="TextBox 33" id="33"/>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a:t>
            </a:r>
            <a:r>
              <a:rPr lang="en-US" sz="9999" spc="-299">
                <a:solidFill>
                  <a:srgbClr val="907CE1"/>
                </a:solidFill>
                <a:latin typeface="Be Vietnam"/>
              </a:rPr>
              <a:t>Team</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The Verdict:</a:t>
            </a:r>
          </a:p>
        </p:txBody>
      </p:sp>
      <p:grpSp>
        <p:nvGrpSpPr>
          <p:cNvPr name="Group 6" id="6"/>
          <p:cNvGrpSpPr/>
          <p:nvPr/>
        </p:nvGrpSpPr>
        <p:grpSpPr>
          <a:xfrm rot="0">
            <a:off x="1028700" y="3946456"/>
            <a:ext cx="16230600" cy="4337188"/>
            <a:chOff x="0" y="0"/>
            <a:chExt cx="3859618" cy="1031378"/>
          </a:xfrm>
        </p:grpSpPr>
        <p:sp>
          <p:nvSpPr>
            <p:cNvPr name="Freeform 7" id="7"/>
            <p:cNvSpPr/>
            <p:nvPr/>
          </p:nvSpPr>
          <p:spPr>
            <a:xfrm flipH="false" flipV="false" rot="0">
              <a:off x="0" y="0"/>
              <a:ext cx="3859618" cy="1031378"/>
            </a:xfrm>
            <a:custGeom>
              <a:avLst/>
              <a:gdLst/>
              <a:ahLst/>
              <a:cxnLst/>
              <a:rect r="r" b="b" t="t" l="l"/>
              <a:pathLst>
                <a:path h="1031378" w="3859618">
                  <a:moveTo>
                    <a:pt x="26235" y="0"/>
                  </a:moveTo>
                  <a:lnTo>
                    <a:pt x="3833383" y="0"/>
                  </a:lnTo>
                  <a:cubicBezTo>
                    <a:pt x="3847872" y="0"/>
                    <a:pt x="3859618" y="11746"/>
                    <a:pt x="3859618" y="26235"/>
                  </a:cubicBezTo>
                  <a:lnTo>
                    <a:pt x="3859618" y="1005144"/>
                  </a:lnTo>
                  <a:cubicBezTo>
                    <a:pt x="3859618" y="1012102"/>
                    <a:pt x="3856854" y="1018774"/>
                    <a:pt x="3851934" y="1023694"/>
                  </a:cubicBezTo>
                  <a:cubicBezTo>
                    <a:pt x="3847014" y="1028614"/>
                    <a:pt x="3840342" y="1031378"/>
                    <a:pt x="3833383" y="1031378"/>
                  </a:cubicBezTo>
                  <a:lnTo>
                    <a:pt x="26235" y="1031378"/>
                  </a:lnTo>
                  <a:cubicBezTo>
                    <a:pt x="19277" y="1031378"/>
                    <a:pt x="12604" y="1028614"/>
                    <a:pt x="7684" y="1023694"/>
                  </a:cubicBezTo>
                  <a:cubicBezTo>
                    <a:pt x="2764" y="1018774"/>
                    <a:pt x="0" y="1012102"/>
                    <a:pt x="0" y="1005144"/>
                  </a:cubicBezTo>
                  <a:lnTo>
                    <a:pt x="0" y="26235"/>
                  </a:lnTo>
                  <a:cubicBezTo>
                    <a:pt x="0" y="11746"/>
                    <a:pt x="11746" y="0"/>
                    <a:pt x="26235" y="0"/>
                  </a:cubicBezTo>
                  <a:close/>
                </a:path>
              </a:pathLst>
            </a:custGeom>
            <a:solidFill>
              <a:srgbClr val="DBDBDB"/>
            </a:solidFill>
          </p:spPr>
        </p:sp>
        <p:sp>
          <p:nvSpPr>
            <p:cNvPr name="TextBox 8" id="8"/>
            <p:cNvSpPr txBox="true"/>
            <p:nvPr/>
          </p:nvSpPr>
          <p:spPr>
            <a:xfrm>
              <a:off x="0" y="-57150"/>
              <a:ext cx="3859618" cy="1088528"/>
            </a:xfrm>
            <a:prstGeom prst="rect">
              <a:avLst/>
            </a:prstGeom>
          </p:spPr>
          <p:txBody>
            <a:bodyPr anchor="ctr" rtlCol="false" tIns="50800" lIns="50800" bIns="50800" rIns="50800"/>
            <a:lstStyle/>
            <a:p>
              <a:pPr>
                <a:lnSpc>
                  <a:spcPts val="3920"/>
                </a:lnSpc>
              </a:pPr>
            </a:p>
          </p:txBody>
        </p:sp>
      </p:grpSp>
      <p:grpSp>
        <p:nvGrpSpPr>
          <p:cNvPr name="Group 9" id="9"/>
          <p:cNvGrpSpPr/>
          <p:nvPr/>
        </p:nvGrpSpPr>
        <p:grpSpPr>
          <a:xfrm rot="0">
            <a:off x="7705177" y="814527"/>
            <a:ext cx="9150433" cy="1168389"/>
            <a:chOff x="0" y="0"/>
            <a:chExt cx="2026480" cy="258755"/>
          </a:xfrm>
        </p:grpSpPr>
        <p:sp>
          <p:nvSpPr>
            <p:cNvPr name="Freeform 10" id="10"/>
            <p:cNvSpPr/>
            <p:nvPr/>
          </p:nvSpPr>
          <p:spPr>
            <a:xfrm flipH="false" flipV="false" rot="0">
              <a:off x="0" y="0"/>
              <a:ext cx="2026480" cy="258755"/>
            </a:xfrm>
            <a:custGeom>
              <a:avLst/>
              <a:gdLst/>
              <a:ahLst/>
              <a:cxnLst/>
              <a:rect r="r" b="b" t="t" l="l"/>
              <a:pathLst>
                <a:path h="258755" w="2026480">
                  <a:moveTo>
                    <a:pt x="46534" y="0"/>
                  </a:moveTo>
                  <a:lnTo>
                    <a:pt x="1979946" y="0"/>
                  </a:lnTo>
                  <a:cubicBezTo>
                    <a:pt x="1992287" y="0"/>
                    <a:pt x="2004123" y="4903"/>
                    <a:pt x="2012850" y="13629"/>
                  </a:cubicBezTo>
                  <a:cubicBezTo>
                    <a:pt x="2021577" y="22356"/>
                    <a:pt x="2026480" y="34192"/>
                    <a:pt x="2026480" y="46534"/>
                  </a:cubicBezTo>
                  <a:lnTo>
                    <a:pt x="2026480" y="212221"/>
                  </a:lnTo>
                  <a:cubicBezTo>
                    <a:pt x="2026480" y="237921"/>
                    <a:pt x="2005646" y="258755"/>
                    <a:pt x="1979946" y="258755"/>
                  </a:cubicBezTo>
                  <a:lnTo>
                    <a:pt x="46534" y="258755"/>
                  </a:lnTo>
                  <a:cubicBezTo>
                    <a:pt x="20834" y="258755"/>
                    <a:pt x="0" y="237921"/>
                    <a:pt x="0" y="212221"/>
                  </a:cubicBezTo>
                  <a:lnTo>
                    <a:pt x="0" y="46534"/>
                  </a:lnTo>
                  <a:cubicBezTo>
                    <a:pt x="0" y="20834"/>
                    <a:pt x="20834" y="0"/>
                    <a:pt x="46534" y="0"/>
                  </a:cubicBezTo>
                  <a:close/>
                </a:path>
              </a:pathLst>
            </a:custGeom>
            <a:solidFill>
              <a:srgbClr val="907CE1"/>
            </a:solidFill>
          </p:spPr>
        </p:sp>
        <p:sp>
          <p:nvSpPr>
            <p:cNvPr name="TextBox 11" id="11"/>
            <p:cNvSpPr txBox="true"/>
            <p:nvPr/>
          </p:nvSpPr>
          <p:spPr>
            <a:xfrm>
              <a:off x="0" y="-47625"/>
              <a:ext cx="2026480" cy="30638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419432" y="4277623"/>
            <a:ext cx="15436178" cy="4203322"/>
          </a:xfrm>
          <a:prstGeom prst="rect">
            <a:avLst/>
          </a:prstGeom>
        </p:spPr>
        <p:txBody>
          <a:bodyPr anchor="t" rtlCol="false" tIns="0" lIns="0" bIns="0" rIns="0">
            <a:spAutoFit/>
          </a:bodyPr>
          <a:lstStyle/>
          <a:p>
            <a:pPr>
              <a:lnSpc>
                <a:spcPts val="5620"/>
              </a:lnSpc>
              <a:spcBef>
                <a:spcPct val="0"/>
              </a:spcBef>
            </a:pPr>
            <a:r>
              <a:rPr lang="en-US" sz="4014" spc="-40">
                <a:solidFill>
                  <a:srgbClr val="1C1C1D"/>
                </a:solidFill>
                <a:latin typeface="Be Vietnam"/>
              </a:rPr>
              <a:t>Overall, </a:t>
            </a:r>
            <a:r>
              <a:rPr lang="en-US" sz="4014" spc="-40">
                <a:solidFill>
                  <a:srgbClr val="1C1C1D"/>
                </a:solidFill>
                <a:latin typeface="Be Vietnam Ultra-Bold"/>
              </a:rPr>
              <a:t>participants took longer</a:t>
            </a:r>
            <a:r>
              <a:rPr lang="en-US" sz="4014" spc="-40">
                <a:solidFill>
                  <a:srgbClr val="1C1C1D"/>
                </a:solidFill>
                <a:latin typeface="Be Vietnam"/>
              </a:rPr>
              <a:t> than we expected to complete all the tasks, especially simple. A critical mistake was </a:t>
            </a:r>
            <a:r>
              <a:rPr lang="en-US" sz="4014" spc="-40">
                <a:solidFill>
                  <a:srgbClr val="1C1C1D"/>
                </a:solidFill>
                <a:latin typeface="Be Vietnam Ultra-Bold"/>
              </a:rPr>
              <a:t>navigating down a wrong path</a:t>
            </a:r>
            <a:r>
              <a:rPr lang="en-US" sz="4014" spc="-40">
                <a:solidFill>
                  <a:srgbClr val="1C1C1D"/>
                </a:solidFill>
                <a:latin typeface="Be Vietnam"/>
              </a:rPr>
              <a:t>, which led to many wrong buttons. However, all users were eventually able to complete all the tasks with some prompting. </a:t>
            </a:r>
          </a:p>
          <a:p>
            <a:pPr>
              <a:lnSpc>
                <a:spcPts val="5620"/>
              </a:lnSpc>
              <a:spcBef>
                <a:spcPct val="0"/>
              </a:spcBef>
            </a:pPr>
          </a:p>
        </p:txBody>
      </p:sp>
      <p:sp>
        <p:nvSpPr>
          <p:cNvPr name="TextBox 13" id="13"/>
          <p:cNvSpPr txBox="true"/>
          <p:nvPr/>
        </p:nvSpPr>
        <p:spPr>
          <a:xfrm rot="0">
            <a:off x="8172109" y="981629"/>
            <a:ext cx="8385795" cy="719885"/>
          </a:xfrm>
          <a:prstGeom prst="rect">
            <a:avLst/>
          </a:prstGeom>
        </p:spPr>
        <p:txBody>
          <a:bodyPr anchor="t" rtlCol="false" tIns="0" lIns="0" bIns="0" rIns="0">
            <a:spAutoFit/>
          </a:bodyPr>
          <a:lstStyle/>
          <a:p>
            <a:pPr>
              <a:lnSpc>
                <a:spcPts val="5996"/>
              </a:lnSpc>
              <a:spcBef>
                <a:spcPct val="0"/>
              </a:spcBef>
            </a:pPr>
            <a:r>
              <a:rPr lang="en-US" sz="4283" spc="-42">
                <a:solidFill>
                  <a:srgbClr val="FFFFFF"/>
                </a:solidFill>
                <a:latin typeface="Be Vietnam Ultra-Bold"/>
              </a:rPr>
              <a:t>Efficienc</a:t>
            </a:r>
            <a:r>
              <a:rPr lang="en-US" sz="4283" spc="-42">
                <a:solidFill>
                  <a:srgbClr val="FFFFFF"/>
                </a:solidFill>
                <a:latin typeface="Be Vietnam Ultra-Bold"/>
              </a:rPr>
              <a:t>y: B           Robustness: B-</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Relevant Observations</a:t>
            </a:r>
          </a:p>
        </p:txBody>
      </p:sp>
      <p:grpSp>
        <p:nvGrpSpPr>
          <p:cNvPr name="Group 6" id="6"/>
          <p:cNvGrpSpPr/>
          <p:nvPr/>
        </p:nvGrpSpPr>
        <p:grpSpPr>
          <a:xfrm rot="0">
            <a:off x="1028700" y="3257772"/>
            <a:ext cx="5167579" cy="6264100"/>
            <a:chOff x="0" y="0"/>
            <a:chExt cx="1144426" cy="1387264"/>
          </a:xfrm>
        </p:grpSpPr>
        <p:sp>
          <p:nvSpPr>
            <p:cNvPr name="Freeform 7" id="7"/>
            <p:cNvSpPr/>
            <p:nvPr/>
          </p:nvSpPr>
          <p:spPr>
            <a:xfrm flipH="false" flipV="false" rot="0">
              <a:off x="0" y="0"/>
              <a:ext cx="1144426" cy="1387264"/>
            </a:xfrm>
            <a:custGeom>
              <a:avLst/>
              <a:gdLst/>
              <a:ahLst/>
              <a:cxnLst/>
              <a:rect r="r" b="b" t="t" l="l"/>
              <a:pathLst>
                <a:path h="1387264" w="1144426">
                  <a:moveTo>
                    <a:pt x="82399" y="0"/>
                  </a:moveTo>
                  <a:lnTo>
                    <a:pt x="1062027" y="0"/>
                  </a:lnTo>
                  <a:cubicBezTo>
                    <a:pt x="1083880" y="0"/>
                    <a:pt x="1104839" y="8681"/>
                    <a:pt x="1120292" y="24134"/>
                  </a:cubicBezTo>
                  <a:cubicBezTo>
                    <a:pt x="1135745" y="39587"/>
                    <a:pt x="1144426" y="60546"/>
                    <a:pt x="1144426" y="82399"/>
                  </a:cubicBezTo>
                  <a:lnTo>
                    <a:pt x="1144426" y="1304865"/>
                  </a:lnTo>
                  <a:cubicBezTo>
                    <a:pt x="1144426" y="1326719"/>
                    <a:pt x="1135745" y="1347677"/>
                    <a:pt x="1120292" y="1363130"/>
                  </a:cubicBezTo>
                  <a:cubicBezTo>
                    <a:pt x="1104839" y="1378583"/>
                    <a:pt x="1083880" y="1387264"/>
                    <a:pt x="1062027" y="1387264"/>
                  </a:cubicBezTo>
                  <a:lnTo>
                    <a:pt x="82399" y="1387264"/>
                  </a:lnTo>
                  <a:cubicBezTo>
                    <a:pt x="60546" y="1387264"/>
                    <a:pt x="39587" y="1378583"/>
                    <a:pt x="24134" y="1363130"/>
                  </a:cubicBezTo>
                  <a:cubicBezTo>
                    <a:pt x="8681" y="1347677"/>
                    <a:pt x="0" y="1326719"/>
                    <a:pt x="0" y="1304865"/>
                  </a:cubicBezTo>
                  <a:lnTo>
                    <a:pt x="0" y="82399"/>
                  </a:lnTo>
                  <a:cubicBezTo>
                    <a:pt x="0" y="60546"/>
                    <a:pt x="8681" y="39587"/>
                    <a:pt x="24134" y="24134"/>
                  </a:cubicBezTo>
                  <a:cubicBezTo>
                    <a:pt x="39587" y="8681"/>
                    <a:pt x="60546" y="0"/>
                    <a:pt x="82399" y="0"/>
                  </a:cubicBezTo>
                  <a:close/>
                </a:path>
              </a:pathLst>
            </a:custGeom>
            <a:solidFill>
              <a:srgbClr val="DBDBDB"/>
            </a:solidFill>
          </p:spPr>
        </p:sp>
        <p:sp>
          <p:nvSpPr>
            <p:cNvPr name="TextBox 8" id="8"/>
            <p:cNvSpPr txBox="true"/>
            <p:nvPr/>
          </p:nvSpPr>
          <p:spPr>
            <a:xfrm>
              <a:off x="0" y="-47625"/>
              <a:ext cx="1144426" cy="1434889"/>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581047" y="8657744"/>
            <a:ext cx="2851089" cy="349249"/>
          </a:xfrm>
          <a:prstGeom prst="rect">
            <a:avLst/>
          </a:prstGeom>
        </p:spPr>
        <p:txBody>
          <a:bodyPr anchor="t" rtlCol="false" tIns="0" lIns="0" bIns="0" rIns="0">
            <a:spAutoFit/>
          </a:bodyPr>
          <a:lstStyle/>
          <a:p>
            <a:pPr>
              <a:lnSpc>
                <a:spcPts val="2800"/>
              </a:lnSpc>
            </a:pPr>
            <a:r>
              <a:rPr lang="en-US" sz="2000" spc="-20">
                <a:solidFill>
                  <a:srgbClr val="F9FAF4"/>
                </a:solidFill>
                <a:latin typeface="Be Vietnam"/>
              </a:rPr>
              <a:t>Simple</a:t>
            </a:r>
          </a:p>
        </p:txBody>
      </p:sp>
      <p:grpSp>
        <p:nvGrpSpPr>
          <p:cNvPr name="Group 10" id="10"/>
          <p:cNvGrpSpPr/>
          <p:nvPr/>
        </p:nvGrpSpPr>
        <p:grpSpPr>
          <a:xfrm rot="0">
            <a:off x="6560211" y="3257772"/>
            <a:ext cx="5167579" cy="6264100"/>
            <a:chOff x="0" y="0"/>
            <a:chExt cx="1144426" cy="1387264"/>
          </a:xfrm>
        </p:grpSpPr>
        <p:sp>
          <p:nvSpPr>
            <p:cNvPr name="Freeform 11" id="11"/>
            <p:cNvSpPr/>
            <p:nvPr/>
          </p:nvSpPr>
          <p:spPr>
            <a:xfrm flipH="false" flipV="false" rot="0">
              <a:off x="0" y="0"/>
              <a:ext cx="1144426" cy="1387264"/>
            </a:xfrm>
            <a:custGeom>
              <a:avLst/>
              <a:gdLst/>
              <a:ahLst/>
              <a:cxnLst/>
              <a:rect r="r" b="b" t="t" l="l"/>
              <a:pathLst>
                <a:path h="1387264" w="1144426">
                  <a:moveTo>
                    <a:pt x="82399" y="0"/>
                  </a:moveTo>
                  <a:lnTo>
                    <a:pt x="1062027" y="0"/>
                  </a:lnTo>
                  <a:cubicBezTo>
                    <a:pt x="1083880" y="0"/>
                    <a:pt x="1104839" y="8681"/>
                    <a:pt x="1120292" y="24134"/>
                  </a:cubicBezTo>
                  <a:cubicBezTo>
                    <a:pt x="1135745" y="39587"/>
                    <a:pt x="1144426" y="60546"/>
                    <a:pt x="1144426" y="82399"/>
                  </a:cubicBezTo>
                  <a:lnTo>
                    <a:pt x="1144426" y="1304865"/>
                  </a:lnTo>
                  <a:cubicBezTo>
                    <a:pt x="1144426" y="1326719"/>
                    <a:pt x="1135745" y="1347677"/>
                    <a:pt x="1120292" y="1363130"/>
                  </a:cubicBezTo>
                  <a:cubicBezTo>
                    <a:pt x="1104839" y="1378583"/>
                    <a:pt x="1083880" y="1387264"/>
                    <a:pt x="1062027" y="1387264"/>
                  </a:cubicBezTo>
                  <a:lnTo>
                    <a:pt x="82399" y="1387264"/>
                  </a:lnTo>
                  <a:cubicBezTo>
                    <a:pt x="60546" y="1387264"/>
                    <a:pt x="39587" y="1378583"/>
                    <a:pt x="24134" y="1363130"/>
                  </a:cubicBezTo>
                  <a:cubicBezTo>
                    <a:pt x="8681" y="1347677"/>
                    <a:pt x="0" y="1326719"/>
                    <a:pt x="0" y="1304865"/>
                  </a:cubicBezTo>
                  <a:lnTo>
                    <a:pt x="0" y="82399"/>
                  </a:lnTo>
                  <a:cubicBezTo>
                    <a:pt x="0" y="60546"/>
                    <a:pt x="8681" y="39587"/>
                    <a:pt x="24134" y="24134"/>
                  </a:cubicBezTo>
                  <a:cubicBezTo>
                    <a:pt x="39587" y="8681"/>
                    <a:pt x="60546" y="0"/>
                    <a:pt x="82399" y="0"/>
                  </a:cubicBezTo>
                  <a:close/>
                </a:path>
              </a:pathLst>
            </a:custGeom>
            <a:solidFill>
              <a:srgbClr val="907CE1"/>
            </a:solidFill>
          </p:spPr>
        </p:sp>
        <p:sp>
          <p:nvSpPr>
            <p:cNvPr name="TextBox 12" id="12"/>
            <p:cNvSpPr txBox="true"/>
            <p:nvPr/>
          </p:nvSpPr>
          <p:spPr>
            <a:xfrm>
              <a:off x="0" y="-47625"/>
              <a:ext cx="1144426" cy="1434889"/>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7112558" y="8657744"/>
            <a:ext cx="2851089" cy="349249"/>
          </a:xfrm>
          <a:prstGeom prst="rect">
            <a:avLst/>
          </a:prstGeom>
        </p:spPr>
        <p:txBody>
          <a:bodyPr anchor="t" rtlCol="false" tIns="0" lIns="0" bIns="0" rIns="0">
            <a:spAutoFit/>
          </a:bodyPr>
          <a:lstStyle/>
          <a:p>
            <a:pPr>
              <a:lnSpc>
                <a:spcPts val="2800"/>
              </a:lnSpc>
            </a:pPr>
            <a:r>
              <a:rPr lang="en-US" sz="2000" spc="-20">
                <a:solidFill>
                  <a:srgbClr val="1C1C1D"/>
                </a:solidFill>
                <a:latin typeface="Be Vietnam Bold"/>
              </a:rPr>
              <a:t>Moderate</a:t>
            </a:r>
          </a:p>
        </p:txBody>
      </p:sp>
      <p:grpSp>
        <p:nvGrpSpPr>
          <p:cNvPr name="Group 14" id="14"/>
          <p:cNvGrpSpPr/>
          <p:nvPr/>
        </p:nvGrpSpPr>
        <p:grpSpPr>
          <a:xfrm rot="0">
            <a:off x="12091721" y="3257772"/>
            <a:ext cx="5167579" cy="6264100"/>
            <a:chOff x="0" y="0"/>
            <a:chExt cx="1144426" cy="1387264"/>
          </a:xfrm>
        </p:grpSpPr>
        <p:sp>
          <p:nvSpPr>
            <p:cNvPr name="Freeform 15" id="15"/>
            <p:cNvSpPr/>
            <p:nvPr/>
          </p:nvSpPr>
          <p:spPr>
            <a:xfrm flipH="false" flipV="false" rot="0">
              <a:off x="0" y="0"/>
              <a:ext cx="1144426" cy="1387264"/>
            </a:xfrm>
            <a:custGeom>
              <a:avLst/>
              <a:gdLst/>
              <a:ahLst/>
              <a:cxnLst/>
              <a:rect r="r" b="b" t="t" l="l"/>
              <a:pathLst>
                <a:path h="1387264" w="1144426">
                  <a:moveTo>
                    <a:pt x="82399" y="0"/>
                  </a:moveTo>
                  <a:lnTo>
                    <a:pt x="1062027" y="0"/>
                  </a:lnTo>
                  <a:cubicBezTo>
                    <a:pt x="1083880" y="0"/>
                    <a:pt x="1104839" y="8681"/>
                    <a:pt x="1120292" y="24134"/>
                  </a:cubicBezTo>
                  <a:cubicBezTo>
                    <a:pt x="1135745" y="39587"/>
                    <a:pt x="1144426" y="60546"/>
                    <a:pt x="1144426" y="82399"/>
                  </a:cubicBezTo>
                  <a:lnTo>
                    <a:pt x="1144426" y="1304865"/>
                  </a:lnTo>
                  <a:cubicBezTo>
                    <a:pt x="1144426" y="1326719"/>
                    <a:pt x="1135745" y="1347677"/>
                    <a:pt x="1120292" y="1363130"/>
                  </a:cubicBezTo>
                  <a:cubicBezTo>
                    <a:pt x="1104839" y="1378583"/>
                    <a:pt x="1083880" y="1387264"/>
                    <a:pt x="1062027" y="1387264"/>
                  </a:cubicBezTo>
                  <a:lnTo>
                    <a:pt x="82399" y="1387264"/>
                  </a:lnTo>
                  <a:cubicBezTo>
                    <a:pt x="60546" y="1387264"/>
                    <a:pt x="39587" y="1378583"/>
                    <a:pt x="24134" y="1363130"/>
                  </a:cubicBezTo>
                  <a:cubicBezTo>
                    <a:pt x="8681" y="1347677"/>
                    <a:pt x="0" y="1326719"/>
                    <a:pt x="0" y="1304865"/>
                  </a:cubicBezTo>
                  <a:lnTo>
                    <a:pt x="0" y="82399"/>
                  </a:lnTo>
                  <a:cubicBezTo>
                    <a:pt x="0" y="60546"/>
                    <a:pt x="8681" y="39587"/>
                    <a:pt x="24134" y="24134"/>
                  </a:cubicBezTo>
                  <a:cubicBezTo>
                    <a:pt x="39587" y="8681"/>
                    <a:pt x="60546" y="0"/>
                    <a:pt x="82399" y="0"/>
                  </a:cubicBezTo>
                  <a:close/>
                </a:path>
              </a:pathLst>
            </a:custGeom>
            <a:solidFill>
              <a:srgbClr val="1C1C1D"/>
            </a:solidFill>
          </p:spPr>
        </p:sp>
        <p:sp>
          <p:nvSpPr>
            <p:cNvPr name="TextBox 16" id="16"/>
            <p:cNvSpPr txBox="true"/>
            <p:nvPr/>
          </p:nvSpPr>
          <p:spPr>
            <a:xfrm>
              <a:off x="0" y="-47625"/>
              <a:ext cx="1144426" cy="143488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2642189" y="8657744"/>
            <a:ext cx="2851089" cy="349249"/>
          </a:xfrm>
          <a:prstGeom prst="rect">
            <a:avLst/>
          </a:prstGeom>
        </p:spPr>
        <p:txBody>
          <a:bodyPr anchor="t" rtlCol="false" tIns="0" lIns="0" bIns="0" rIns="0">
            <a:spAutoFit/>
          </a:bodyPr>
          <a:lstStyle/>
          <a:p>
            <a:pPr>
              <a:lnSpc>
                <a:spcPts val="2800"/>
              </a:lnSpc>
            </a:pPr>
            <a:r>
              <a:rPr lang="en-US" sz="2000" spc="-20">
                <a:solidFill>
                  <a:srgbClr val="1C1C1D"/>
                </a:solidFill>
                <a:latin typeface="Be Vietnam Bold"/>
              </a:rPr>
              <a:t>Complex</a:t>
            </a:r>
          </a:p>
        </p:txBody>
      </p:sp>
      <p:sp>
        <p:nvSpPr>
          <p:cNvPr name="TextBox 18" id="18"/>
          <p:cNvSpPr txBox="true"/>
          <p:nvPr/>
        </p:nvSpPr>
        <p:spPr>
          <a:xfrm rot="0">
            <a:off x="1381280" y="3645868"/>
            <a:ext cx="4496623" cy="44335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When no friend recommendations appeared, half</a:t>
            </a:r>
            <a:r>
              <a:rPr lang="en-US" sz="2826">
                <a:solidFill>
                  <a:srgbClr val="000000"/>
                </a:solidFill>
                <a:latin typeface="Canva Sans"/>
              </a:rPr>
              <a:t> of the participants </a:t>
            </a:r>
            <a:r>
              <a:rPr lang="en-US" sz="2826">
                <a:solidFill>
                  <a:srgbClr val="000000"/>
                </a:solidFill>
                <a:latin typeface="Canva Sans Bold"/>
              </a:rPr>
              <a:t>defaulted to requesting recommendations </a:t>
            </a:r>
            <a:r>
              <a:rPr lang="en-US" sz="2826">
                <a:solidFill>
                  <a:srgbClr val="000000"/>
                </a:solidFill>
                <a:latin typeface="Canva Sans"/>
              </a:rPr>
              <a:t>rather than first toggling on seeing recommendations from friends of friends. </a:t>
            </a:r>
          </a:p>
        </p:txBody>
      </p:sp>
      <p:sp>
        <p:nvSpPr>
          <p:cNvPr name="TextBox 19" id="19"/>
          <p:cNvSpPr txBox="true"/>
          <p:nvPr/>
        </p:nvSpPr>
        <p:spPr>
          <a:xfrm rot="0">
            <a:off x="6771664" y="3645868"/>
            <a:ext cx="4724763" cy="19570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People </a:t>
            </a:r>
            <a:r>
              <a:rPr lang="en-US" sz="2826">
                <a:solidFill>
                  <a:srgbClr val="000000"/>
                </a:solidFill>
                <a:latin typeface="Canva Sans Bold"/>
              </a:rPr>
              <a:t>didn’t realize that they had to click “Post” </a:t>
            </a:r>
            <a:r>
              <a:rPr lang="en-US" sz="2826">
                <a:solidFill>
                  <a:srgbClr val="000000"/>
                </a:solidFill>
                <a:latin typeface="Canva Sans"/>
              </a:rPr>
              <a:t>after writing their recommendation.</a:t>
            </a:r>
          </a:p>
        </p:txBody>
      </p:sp>
      <p:sp>
        <p:nvSpPr>
          <p:cNvPr name="TextBox 20" id="20"/>
          <p:cNvSpPr txBox="true"/>
          <p:nvPr/>
        </p:nvSpPr>
        <p:spPr>
          <a:xfrm rot="0">
            <a:off x="12520529" y="3645868"/>
            <a:ext cx="4309962" cy="39382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When trying to request a recommendation, most people went to the search tab and </a:t>
            </a:r>
            <a:r>
              <a:rPr lang="en-US" sz="2826">
                <a:solidFill>
                  <a:srgbClr val="F9FAF4"/>
                </a:solidFill>
                <a:latin typeface="Canva Sans Bold"/>
              </a:rPr>
              <a:t>requested through the search tab </a:t>
            </a:r>
            <a:r>
              <a:rPr lang="en-US" sz="2826">
                <a:solidFill>
                  <a:srgbClr val="F9FAF4"/>
                </a:solidFill>
                <a:latin typeface="Canva Sans"/>
              </a:rPr>
              <a:t>rather than the plus button on the navbar</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Observations &amp; Implications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07</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BAD</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76878" y="783798"/>
            <a:ext cx="5963085" cy="8719405"/>
            <a:chOff x="0" y="0"/>
            <a:chExt cx="1232731" cy="1802537"/>
          </a:xfrm>
        </p:grpSpPr>
        <p:sp>
          <p:nvSpPr>
            <p:cNvPr name="Freeform 6" id="6"/>
            <p:cNvSpPr/>
            <p:nvPr/>
          </p:nvSpPr>
          <p:spPr>
            <a:xfrm flipH="false" flipV="false" rot="0">
              <a:off x="0" y="0"/>
              <a:ext cx="1232731" cy="1802537"/>
            </a:xfrm>
            <a:custGeom>
              <a:avLst/>
              <a:gdLst/>
              <a:ahLst/>
              <a:cxnLst/>
              <a:rect r="r" b="b" t="t" l="l"/>
              <a:pathLst>
                <a:path h="1802537" w="1232731">
                  <a:moveTo>
                    <a:pt x="71407" y="0"/>
                  </a:moveTo>
                  <a:lnTo>
                    <a:pt x="1161324" y="0"/>
                  </a:lnTo>
                  <a:cubicBezTo>
                    <a:pt x="1180263" y="0"/>
                    <a:pt x="1198425" y="7523"/>
                    <a:pt x="1211817" y="20915"/>
                  </a:cubicBezTo>
                  <a:cubicBezTo>
                    <a:pt x="1225208" y="34306"/>
                    <a:pt x="1232731" y="52469"/>
                    <a:pt x="1232731" y="71407"/>
                  </a:cubicBezTo>
                  <a:lnTo>
                    <a:pt x="1232731" y="1731130"/>
                  </a:lnTo>
                  <a:cubicBezTo>
                    <a:pt x="1232731" y="1770567"/>
                    <a:pt x="1200761" y="1802537"/>
                    <a:pt x="1161324" y="1802537"/>
                  </a:cubicBezTo>
                  <a:lnTo>
                    <a:pt x="71407" y="1802537"/>
                  </a:lnTo>
                  <a:cubicBezTo>
                    <a:pt x="31970" y="1802537"/>
                    <a:pt x="0" y="1770567"/>
                    <a:pt x="0" y="1731130"/>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5016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275476" y="1129868"/>
            <a:ext cx="5165890" cy="7982452"/>
          </a:xfrm>
          <a:custGeom>
            <a:avLst/>
            <a:gdLst/>
            <a:ahLst/>
            <a:cxnLst/>
            <a:rect r="r" b="b" t="t" l="l"/>
            <a:pathLst>
              <a:path h="7982452" w="5165890">
                <a:moveTo>
                  <a:pt x="0" y="0"/>
                </a:moveTo>
                <a:lnTo>
                  <a:pt x="5165890" y="0"/>
                </a:lnTo>
                <a:lnTo>
                  <a:pt x="5165890" y="7982453"/>
                </a:lnTo>
                <a:lnTo>
                  <a:pt x="0" y="7982453"/>
                </a:lnTo>
                <a:lnTo>
                  <a:pt x="0" y="0"/>
                </a:lnTo>
                <a:close/>
              </a:path>
            </a:pathLst>
          </a:custGeom>
          <a:blipFill>
            <a:blip r:embed="rId2"/>
            <a:stretch>
              <a:fillRect l="0" t="0" r="0" b="0"/>
            </a:stretch>
          </a:blipFill>
        </p:spPr>
      </p:sp>
      <p:sp>
        <p:nvSpPr>
          <p:cNvPr name="TextBox 9" id="9"/>
          <p:cNvSpPr txBox="true"/>
          <p:nvPr/>
        </p:nvSpPr>
        <p:spPr>
          <a:xfrm rot="0">
            <a:off x="1028700" y="5311086"/>
            <a:ext cx="6383964" cy="29476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When no friend recommendations appeared, half</a:t>
            </a:r>
            <a:r>
              <a:rPr lang="en-US" sz="2826">
                <a:solidFill>
                  <a:srgbClr val="F9FAF4"/>
                </a:solidFill>
                <a:latin typeface="Canva Sans"/>
              </a:rPr>
              <a:t> of the participants </a:t>
            </a:r>
            <a:r>
              <a:rPr lang="en-US" sz="2826">
                <a:solidFill>
                  <a:srgbClr val="907CE1"/>
                </a:solidFill>
                <a:latin typeface="Canva Sans Bold"/>
              </a:rPr>
              <a:t>defaulted to requesting recommendations </a:t>
            </a:r>
            <a:r>
              <a:rPr lang="en-US" sz="2826">
                <a:solidFill>
                  <a:srgbClr val="F9FAF4"/>
                </a:solidFill>
                <a:latin typeface="Canva Sans"/>
              </a:rPr>
              <a:t>rather than first toggling on seeing recommendations from friends of friends. </a:t>
            </a:r>
          </a:p>
        </p:txBody>
      </p:sp>
      <p:sp>
        <p:nvSpPr>
          <p:cNvPr name="TextBox 10" id="10"/>
          <p:cNvSpPr txBox="true"/>
          <p:nvPr/>
        </p:nvSpPr>
        <p:spPr>
          <a:xfrm rot="0">
            <a:off x="12349226" y="5320611"/>
            <a:ext cx="2456686" cy="744435"/>
          </a:xfrm>
          <a:prstGeom prst="rect">
            <a:avLst/>
          </a:prstGeom>
        </p:spPr>
        <p:txBody>
          <a:bodyPr anchor="t" rtlCol="false" tIns="0" lIns="0" bIns="0" rIns="0">
            <a:spAutoFit/>
          </a:bodyPr>
          <a:lstStyle/>
          <a:p>
            <a:pPr algn="ctr">
              <a:lnSpc>
                <a:spcPts val="3068"/>
              </a:lnSpc>
            </a:pPr>
            <a:r>
              <a:rPr lang="en-US" sz="2191" spc="-21">
                <a:solidFill>
                  <a:srgbClr val="000000"/>
                </a:solidFill>
                <a:latin typeface="Be Vietnam Bold Italics"/>
              </a:rPr>
              <a:t>Requesting Recommendations</a:t>
            </a:r>
          </a:p>
        </p:txBody>
      </p:sp>
      <p:sp>
        <p:nvSpPr>
          <p:cNvPr name="Freeform 11" id="11"/>
          <p:cNvSpPr/>
          <p:nvPr/>
        </p:nvSpPr>
        <p:spPr>
          <a:xfrm flipH="true" flipV="true" rot="0">
            <a:off x="12349226" y="3955715"/>
            <a:ext cx="1055198" cy="1165379"/>
          </a:xfrm>
          <a:custGeom>
            <a:avLst/>
            <a:gdLst/>
            <a:ahLst/>
            <a:cxnLst/>
            <a:rect r="r" b="b" t="t" l="l"/>
            <a:pathLst>
              <a:path h="1165379" w="1055198">
                <a:moveTo>
                  <a:pt x="1055198" y="1165380"/>
                </a:moveTo>
                <a:lnTo>
                  <a:pt x="0" y="1165380"/>
                </a:lnTo>
                <a:lnTo>
                  <a:pt x="0" y="0"/>
                </a:lnTo>
                <a:lnTo>
                  <a:pt x="1055198" y="0"/>
                </a:lnTo>
                <a:lnTo>
                  <a:pt x="1055198" y="11653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379951" y="3564448"/>
            <a:ext cx="1416012" cy="744435"/>
          </a:xfrm>
          <a:prstGeom prst="rect">
            <a:avLst/>
          </a:prstGeom>
        </p:spPr>
        <p:txBody>
          <a:bodyPr anchor="t" rtlCol="false" tIns="0" lIns="0" bIns="0" rIns="0">
            <a:spAutoFit/>
          </a:bodyPr>
          <a:lstStyle/>
          <a:p>
            <a:pPr algn="ctr">
              <a:lnSpc>
                <a:spcPts val="3068"/>
              </a:lnSpc>
            </a:pPr>
            <a:r>
              <a:rPr lang="en-US" sz="2191" spc="-21">
                <a:solidFill>
                  <a:srgbClr val="000000"/>
                </a:solidFill>
                <a:latin typeface="Be Vietnam Bold Italics"/>
              </a:rPr>
              <a:t>Toggling more Recs</a:t>
            </a:r>
          </a:p>
        </p:txBody>
      </p:sp>
      <p:sp>
        <p:nvSpPr>
          <p:cNvPr name="Freeform 13" id="13"/>
          <p:cNvSpPr/>
          <p:nvPr/>
        </p:nvSpPr>
        <p:spPr>
          <a:xfrm flipH="false" flipV="true" rot="0">
            <a:off x="10349279" y="2174899"/>
            <a:ext cx="1055198" cy="1165379"/>
          </a:xfrm>
          <a:custGeom>
            <a:avLst/>
            <a:gdLst/>
            <a:ahLst/>
            <a:cxnLst/>
            <a:rect r="r" b="b" t="t" l="l"/>
            <a:pathLst>
              <a:path h="1165379" w="1055198">
                <a:moveTo>
                  <a:pt x="0" y="1165380"/>
                </a:moveTo>
                <a:lnTo>
                  <a:pt x="1055198" y="1165380"/>
                </a:lnTo>
                <a:lnTo>
                  <a:pt x="1055198" y="0"/>
                </a:lnTo>
                <a:lnTo>
                  <a:pt x="0" y="0"/>
                </a:lnTo>
                <a:lnTo>
                  <a:pt x="0" y="11653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289093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5" id="15"/>
          <p:cNvSpPr txBox="true"/>
          <p:nvPr/>
        </p:nvSpPr>
        <p:spPr>
          <a:xfrm rot="0">
            <a:off x="1028700" y="4500305"/>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Finding a recommendation (simple)</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14:trim st="0.0000" end="1506.6667"/>
                </p14:media>
              </p:ext>
            </p:extLst>
          </p:nvPr>
        </p:nvPicPr>
        <p:blipFill>
          <a:blip r:embed="rId2"/>
          <a:srcRect l="9762" t="328" r="30619" b="0"/>
          <a:stretch>
            <a:fillRect/>
          </a:stretch>
        </p:blipFill>
        <p:spPr>
          <a:xfrm flipH="false" flipV="false" rot="0">
            <a:off x="9144000" y="1055765"/>
            <a:ext cx="8722246" cy="8202535"/>
          </a:xfrm>
          <a:prstGeom prst="rect">
            <a:avLst/>
          </a:prstGeom>
        </p:spPr>
      </p:pic>
      <p:sp>
        <p:nvSpPr>
          <p:cNvPr name="TextBox 6" id="6"/>
          <p:cNvSpPr txBox="true"/>
          <p:nvPr/>
        </p:nvSpPr>
        <p:spPr>
          <a:xfrm rot="0">
            <a:off x="1028700" y="2894018"/>
            <a:ext cx="10689838" cy="1387467"/>
          </a:xfrm>
          <a:prstGeom prst="rect">
            <a:avLst/>
          </a:prstGeom>
        </p:spPr>
        <p:txBody>
          <a:bodyPr anchor="t" rtlCol="false" tIns="0" lIns="0" bIns="0" rIns="0">
            <a:spAutoFit/>
          </a:bodyPr>
          <a:lstStyle/>
          <a:p>
            <a:pPr>
              <a:lnSpc>
                <a:spcPts val="10599"/>
              </a:lnSpc>
            </a:pPr>
            <a:r>
              <a:rPr lang="en-US" sz="9999" spc="-299">
                <a:solidFill>
                  <a:srgbClr val="FFFFFF"/>
                </a:solidFill>
                <a:latin typeface="Be Vietnam"/>
              </a:rPr>
              <a:t>Implication: </a:t>
            </a:r>
          </a:p>
        </p:txBody>
      </p:sp>
      <p:sp>
        <p:nvSpPr>
          <p:cNvPr name="TextBox 7" id="7"/>
          <p:cNvSpPr txBox="true"/>
          <p:nvPr/>
        </p:nvSpPr>
        <p:spPr>
          <a:xfrm rot="0">
            <a:off x="1028700" y="5433257"/>
            <a:ext cx="6587411" cy="2947639"/>
          </a:xfrm>
          <a:prstGeom prst="rect">
            <a:avLst/>
          </a:prstGeom>
        </p:spPr>
        <p:txBody>
          <a:bodyPr anchor="t" rtlCol="false" tIns="0" lIns="0" bIns="0" rIns="0">
            <a:spAutoFit/>
          </a:bodyPr>
          <a:lstStyle/>
          <a:p>
            <a:pPr>
              <a:lnSpc>
                <a:spcPts val="3956"/>
              </a:lnSpc>
            </a:pPr>
            <a:r>
              <a:rPr lang="en-US" sz="2826">
                <a:solidFill>
                  <a:srgbClr val="FFFFFF"/>
                </a:solidFill>
                <a:latin typeface="Canva Sans"/>
              </a:rPr>
              <a:t>If we want to prevent users from immediately requesting a rec, we should </a:t>
            </a:r>
            <a:r>
              <a:rPr lang="en-US" sz="2826">
                <a:solidFill>
                  <a:srgbClr val="907CE1"/>
                </a:solidFill>
                <a:latin typeface="Canva Sans Bold"/>
              </a:rPr>
              <a:t>emphasize the option to see recommendations from friends of friends</a:t>
            </a:r>
            <a:r>
              <a:rPr lang="en-US" sz="2826">
                <a:solidFill>
                  <a:srgbClr val="000000"/>
                </a:solidFill>
                <a:latin typeface="Canva Sans"/>
              </a:rPr>
              <a:t> </a:t>
            </a:r>
            <a:r>
              <a:rPr lang="en-US" sz="2826">
                <a:solidFill>
                  <a:srgbClr val="F9FAF4"/>
                </a:solidFill>
                <a:latin typeface="Canva Sans"/>
              </a:rPr>
              <a:t>or maybe eradicate the toggle altogether and default to everyone.</a:t>
            </a:r>
          </a:p>
        </p:txBody>
      </p:sp>
      <p:sp>
        <p:nvSpPr>
          <p:cNvPr name="TextBox 8" id="8"/>
          <p:cNvSpPr txBox="true"/>
          <p:nvPr/>
        </p:nvSpPr>
        <p:spPr>
          <a:xfrm rot="0">
            <a:off x="1028700" y="4675761"/>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Finding a recommendation (simple)</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307884" y="1254702"/>
            <a:ext cx="5052671" cy="7735902"/>
          </a:xfrm>
          <a:custGeom>
            <a:avLst/>
            <a:gdLst/>
            <a:ahLst/>
            <a:cxnLst/>
            <a:rect r="r" b="b" t="t" l="l"/>
            <a:pathLst>
              <a:path h="7735902" w="5052671">
                <a:moveTo>
                  <a:pt x="0" y="0"/>
                </a:moveTo>
                <a:lnTo>
                  <a:pt x="5052671" y="0"/>
                </a:lnTo>
                <a:lnTo>
                  <a:pt x="5052671" y="7735902"/>
                </a:lnTo>
                <a:lnTo>
                  <a:pt x="0" y="7735902"/>
                </a:lnTo>
                <a:lnTo>
                  <a:pt x="0" y="0"/>
                </a:lnTo>
                <a:close/>
              </a:path>
            </a:pathLst>
          </a:custGeom>
          <a:blipFill>
            <a:blip r:embed="rId2"/>
            <a:stretch>
              <a:fillRect l="0" t="0" r="0" b="0"/>
            </a:stretch>
          </a:blipFill>
        </p:spPr>
      </p:sp>
      <p:sp>
        <p:nvSpPr>
          <p:cNvPr name="Freeform 9" id="9"/>
          <p:cNvSpPr/>
          <p:nvPr/>
        </p:nvSpPr>
        <p:spPr>
          <a:xfrm flipH="false" flipV="false" rot="0">
            <a:off x="14888834" y="1028700"/>
            <a:ext cx="1752786" cy="936944"/>
          </a:xfrm>
          <a:custGeom>
            <a:avLst/>
            <a:gdLst/>
            <a:ahLst/>
            <a:cxnLst/>
            <a:rect r="r" b="b" t="t" l="l"/>
            <a:pathLst>
              <a:path h="936944" w="1752786">
                <a:moveTo>
                  <a:pt x="0" y="0"/>
                </a:moveTo>
                <a:lnTo>
                  <a:pt x="1752786" y="0"/>
                </a:lnTo>
                <a:lnTo>
                  <a:pt x="1752786" y="936944"/>
                </a:lnTo>
                <a:lnTo>
                  <a:pt x="0" y="936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5174979"/>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Leaving a recommendation (moderate)</a:t>
            </a:r>
          </a:p>
        </p:txBody>
      </p:sp>
      <p:sp>
        <p:nvSpPr>
          <p:cNvPr name="TextBox 11" id="11"/>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2" id="12"/>
          <p:cNvSpPr txBox="true"/>
          <p:nvPr/>
        </p:nvSpPr>
        <p:spPr>
          <a:xfrm rot="0">
            <a:off x="1028700" y="5927645"/>
            <a:ext cx="6383964" cy="14617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People </a:t>
            </a:r>
            <a:r>
              <a:rPr lang="en-US" sz="2826">
                <a:solidFill>
                  <a:srgbClr val="907CE1"/>
                </a:solidFill>
                <a:latin typeface="Canva Sans Bold"/>
              </a:rPr>
              <a:t>didn’t realize that they had to click “Post” </a:t>
            </a:r>
            <a:r>
              <a:rPr lang="en-US" sz="2826">
                <a:solidFill>
                  <a:srgbClr val="F9FAF4"/>
                </a:solidFill>
                <a:latin typeface="Canva Sans"/>
              </a:rPr>
              <a:t>after writing their recommendation.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9881176" y="3473629"/>
            <a:ext cx="10689838" cy="1387467"/>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Implication: </a:t>
            </a:r>
          </a:p>
        </p:txBody>
      </p:sp>
      <p:sp>
        <p:nvSpPr>
          <p:cNvPr name="TextBox 6" id="6"/>
          <p:cNvSpPr txBox="true"/>
          <p:nvPr/>
        </p:nvSpPr>
        <p:spPr>
          <a:xfrm rot="0">
            <a:off x="9881176" y="5484983"/>
            <a:ext cx="7378124" cy="9664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We should better </a:t>
            </a:r>
            <a:r>
              <a:rPr lang="en-US" sz="2826">
                <a:solidFill>
                  <a:srgbClr val="907CE1"/>
                </a:solidFill>
                <a:latin typeface="Canva Sans Bold"/>
              </a:rPr>
              <a:t>indicate when buttons are active and not active. </a:t>
            </a:r>
          </a:p>
        </p:txBody>
      </p:sp>
      <p:sp>
        <p:nvSpPr>
          <p:cNvPr name="TextBox 7" id="7"/>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grpSp>
        <p:nvGrpSpPr>
          <p:cNvPr name="Group 8" id="8"/>
          <p:cNvGrpSpPr/>
          <p:nvPr/>
        </p:nvGrpSpPr>
        <p:grpSpPr>
          <a:xfrm rot="0">
            <a:off x="9520729" y="7127696"/>
            <a:ext cx="3967592" cy="8539770"/>
            <a:chOff x="0" y="0"/>
            <a:chExt cx="820209" cy="1765402"/>
          </a:xfrm>
        </p:grpSpPr>
        <p:sp>
          <p:nvSpPr>
            <p:cNvPr name="Freeform 9" id="9"/>
            <p:cNvSpPr/>
            <p:nvPr/>
          </p:nvSpPr>
          <p:spPr>
            <a:xfrm flipH="false" flipV="false" rot="0">
              <a:off x="0" y="0"/>
              <a:ext cx="820209" cy="1765402"/>
            </a:xfrm>
            <a:custGeom>
              <a:avLst/>
              <a:gdLst/>
              <a:ahLst/>
              <a:cxnLst/>
              <a:rect r="r" b="b" t="t" l="l"/>
              <a:pathLst>
                <a:path h="1765402" w="820209">
                  <a:moveTo>
                    <a:pt x="107321" y="0"/>
                  </a:moveTo>
                  <a:lnTo>
                    <a:pt x="712888" y="0"/>
                  </a:lnTo>
                  <a:cubicBezTo>
                    <a:pt x="772159" y="0"/>
                    <a:pt x="820209" y="48049"/>
                    <a:pt x="820209" y="107321"/>
                  </a:cubicBezTo>
                  <a:lnTo>
                    <a:pt x="820209" y="1658081"/>
                  </a:lnTo>
                  <a:cubicBezTo>
                    <a:pt x="820209" y="1717353"/>
                    <a:pt x="772159" y="1765402"/>
                    <a:pt x="712888" y="1765402"/>
                  </a:cubicBezTo>
                  <a:lnTo>
                    <a:pt x="107321" y="1765402"/>
                  </a:lnTo>
                  <a:cubicBezTo>
                    <a:pt x="48049" y="1765402"/>
                    <a:pt x="0" y="1717353"/>
                    <a:pt x="0" y="1658081"/>
                  </a:cubicBezTo>
                  <a:lnTo>
                    <a:pt x="0" y="107321"/>
                  </a:lnTo>
                  <a:cubicBezTo>
                    <a:pt x="0" y="48049"/>
                    <a:pt x="48049" y="0"/>
                    <a:pt x="107321" y="0"/>
                  </a:cubicBezTo>
                  <a:close/>
                </a:path>
              </a:pathLst>
            </a:custGeom>
            <a:solidFill>
              <a:srgbClr val="907CE1"/>
            </a:solidFill>
          </p:spPr>
        </p:sp>
        <p:sp>
          <p:nvSpPr>
            <p:cNvPr name="TextBox 10" id="10"/>
            <p:cNvSpPr txBox="true"/>
            <p:nvPr/>
          </p:nvSpPr>
          <p:spPr>
            <a:xfrm>
              <a:off x="0" y="-47625"/>
              <a:ext cx="820209" cy="1813027"/>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5400000">
            <a:off x="9054895" y="8326719"/>
            <a:ext cx="4899259" cy="3222578"/>
          </a:xfrm>
          <a:custGeom>
            <a:avLst/>
            <a:gdLst/>
            <a:ahLst/>
            <a:cxnLst/>
            <a:rect r="r" b="b" t="t" l="l"/>
            <a:pathLst>
              <a:path h="3222578" w="4899259">
                <a:moveTo>
                  <a:pt x="0" y="0"/>
                </a:moveTo>
                <a:lnTo>
                  <a:pt x="4899259" y="0"/>
                </a:lnTo>
                <a:lnTo>
                  <a:pt x="4899259" y="3222577"/>
                </a:lnTo>
                <a:lnTo>
                  <a:pt x="0" y="3222577"/>
                </a:lnTo>
                <a:lnTo>
                  <a:pt x="0" y="0"/>
                </a:lnTo>
                <a:close/>
              </a:path>
            </a:pathLst>
          </a:custGeom>
          <a:blipFill>
            <a:blip r:embed="rId2"/>
            <a:stretch>
              <a:fillRect l="0" t="0" r="-40" b="-96822"/>
            </a:stretch>
          </a:blipFill>
        </p:spPr>
      </p:sp>
      <p:grpSp>
        <p:nvGrpSpPr>
          <p:cNvPr name="Group 12" id="12"/>
          <p:cNvGrpSpPr/>
          <p:nvPr/>
        </p:nvGrpSpPr>
        <p:grpSpPr>
          <a:xfrm rot="0">
            <a:off x="13652155" y="7127696"/>
            <a:ext cx="3967592" cy="5753225"/>
            <a:chOff x="0" y="0"/>
            <a:chExt cx="1232731" cy="1787527"/>
          </a:xfrm>
        </p:grpSpPr>
        <p:sp>
          <p:nvSpPr>
            <p:cNvPr name="Freeform 13" id="13"/>
            <p:cNvSpPr/>
            <p:nvPr/>
          </p:nvSpPr>
          <p:spPr>
            <a:xfrm flipH="false" flipV="false" rot="0">
              <a:off x="0" y="0"/>
              <a:ext cx="1232731" cy="1787528"/>
            </a:xfrm>
            <a:custGeom>
              <a:avLst/>
              <a:gdLst/>
              <a:ahLst/>
              <a:cxnLst/>
              <a:rect r="r" b="b" t="t" l="l"/>
              <a:pathLst>
                <a:path h="1787528" w="1232731">
                  <a:moveTo>
                    <a:pt x="107321" y="0"/>
                  </a:moveTo>
                  <a:lnTo>
                    <a:pt x="1125410" y="0"/>
                  </a:lnTo>
                  <a:cubicBezTo>
                    <a:pt x="1184682" y="0"/>
                    <a:pt x="1232731" y="48049"/>
                    <a:pt x="1232731" y="107321"/>
                  </a:cubicBezTo>
                  <a:lnTo>
                    <a:pt x="1232731" y="1680207"/>
                  </a:lnTo>
                  <a:cubicBezTo>
                    <a:pt x="1232731" y="1739478"/>
                    <a:pt x="1184682" y="1787528"/>
                    <a:pt x="1125410" y="1787528"/>
                  </a:cubicBezTo>
                  <a:lnTo>
                    <a:pt x="107321" y="1787528"/>
                  </a:lnTo>
                  <a:cubicBezTo>
                    <a:pt x="48049" y="1787528"/>
                    <a:pt x="0" y="1739478"/>
                    <a:pt x="0" y="1680207"/>
                  </a:cubicBezTo>
                  <a:lnTo>
                    <a:pt x="0" y="107321"/>
                  </a:lnTo>
                  <a:cubicBezTo>
                    <a:pt x="0" y="48049"/>
                    <a:pt x="48049" y="0"/>
                    <a:pt x="107321" y="0"/>
                  </a:cubicBezTo>
                  <a:close/>
                </a:path>
              </a:pathLst>
            </a:custGeom>
            <a:solidFill>
              <a:srgbClr val="907CE1"/>
            </a:solidFill>
          </p:spPr>
        </p:sp>
        <p:sp>
          <p:nvSpPr>
            <p:cNvPr name="TextBox 14" id="14"/>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13955031" y="7416862"/>
            <a:ext cx="3361839" cy="5147151"/>
          </a:xfrm>
          <a:custGeom>
            <a:avLst/>
            <a:gdLst/>
            <a:ahLst/>
            <a:cxnLst/>
            <a:rect r="r" b="b" t="t" l="l"/>
            <a:pathLst>
              <a:path h="5147151" w="3361839">
                <a:moveTo>
                  <a:pt x="0" y="0"/>
                </a:moveTo>
                <a:lnTo>
                  <a:pt x="3361840" y="0"/>
                </a:lnTo>
                <a:lnTo>
                  <a:pt x="3361840" y="5147151"/>
                </a:lnTo>
                <a:lnTo>
                  <a:pt x="0" y="5147151"/>
                </a:lnTo>
                <a:lnTo>
                  <a:pt x="0" y="0"/>
                </a:lnTo>
                <a:close/>
              </a:path>
            </a:pathLst>
          </a:custGeom>
          <a:blipFill>
            <a:blip r:embed="rId3"/>
            <a:stretch>
              <a:fillRect l="0" t="0" r="0" b="0"/>
            </a:stretch>
          </a:blipFill>
        </p:spPr>
      </p:sp>
      <p:sp>
        <p:nvSpPr>
          <p:cNvPr name="Freeform 16" id="16"/>
          <p:cNvSpPr/>
          <p:nvPr/>
        </p:nvSpPr>
        <p:spPr>
          <a:xfrm flipH="false" flipV="false" rot="0">
            <a:off x="16337648" y="7266490"/>
            <a:ext cx="1166232" cy="623404"/>
          </a:xfrm>
          <a:custGeom>
            <a:avLst/>
            <a:gdLst/>
            <a:ahLst/>
            <a:cxnLst/>
            <a:rect r="r" b="b" t="t" l="l"/>
            <a:pathLst>
              <a:path h="623404" w="1166232">
                <a:moveTo>
                  <a:pt x="0" y="0"/>
                </a:moveTo>
                <a:lnTo>
                  <a:pt x="1166232" y="0"/>
                </a:lnTo>
                <a:lnTo>
                  <a:pt x="1166232" y="623404"/>
                </a:lnTo>
                <a:lnTo>
                  <a:pt x="0" y="623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101977" y="7447644"/>
            <a:ext cx="1166232" cy="623404"/>
          </a:xfrm>
          <a:custGeom>
            <a:avLst/>
            <a:gdLst/>
            <a:ahLst/>
            <a:cxnLst/>
            <a:rect r="r" b="b" t="t" l="l"/>
            <a:pathLst>
              <a:path h="623404" w="1166232">
                <a:moveTo>
                  <a:pt x="0" y="0"/>
                </a:moveTo>
                <a:lnTo>
                  <a:pt x="1166232" y="0"/>
                </a:lnTo>
                <a:lnTo>
                  <a:pt x="1166232" y="623404"/>
                </a:lnTo>
                <a:lnTo>
                  <a:pt x="0" y="623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028700" y="5927645"/>
            <a:ext cx="6383964" cy="14617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People </a:t>
            </a:r>
            <a:r>
              <a:rPr lang="en-US" sz="2826">
                <a:solidFill>
                  <a:srgbClr val="907CE1"/>
                </a:solidFill>
                <a:latin typeface="Canva Sans Bold"/>
              </a:rPr>
              <a:t>didn’t realize that they had to click “Post” </a:t>
            </a:r>
            <a:r>
              <a:rPr lang="en-US" sz="2826">
                <a:solidFill>
                  <a:srgbClr val="F9FAF4"/>
                </a:solidFill>
                <a:latin typeface="Canva Sans"/>
              </a:rPr>
              <a:t>after writing their recommendation.</a:t>
            </a:r>
          </a:p>
        </p:txBody>
      </p:sp>
      <p:sp>
        <p:nvSpPr>
          <p:cNvPr name="TextBox 19" id="19"/>
          <p:cNvSpPr txBox="true"/>
          <p:nvPr/>
        </p:nvSpPr>
        <p:spPr>
          <a:xfrm rot="0">
            <a:off x="1028700" y="5174979"/>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Leaving a recommendation (moderate)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358601" y="1317545"/>
            <a:ext cx="4951236" cy="7651910"/>
          </a:xfrm>
          <a:custGeom>
            <a:avLst/>
            <a:gdLst/>
            <a:ahLst/>
            <a:cxnLst/>
            <a:rect r="r" b="b" t="t" l="l"/>
            <a:pathLst>
              <a:path h="7651910" w="4951236">
                <a:moveTo>
                  <a:pt x="0" y="0"/>
                </a:moveTo>
                <a:lnTo>
                  <a:pt x="4951236" y="0"/>
                </a:lnTo>
                <a:lnTo>
                  <a:pt x="4951236" y="7651910"/>
                </a:lnTo>
                <a:lnTo>
                  <a:pt x="0" y="7651910"/>
                </a:lnTo>
                <a:lnTo>
                  <a:pt x="0" y="0"/>
                </a:lnTo>
                <a:close/>
              </a:path>
            </a:pathLst>
          </a:custGeom>
          <a:blipFill>
            <a:blip r:embed="rId2"/>
            <a:stretch>
              <a:fillRect l="0" t="0" r="0" b="0"/>
            </a:stretch>
          </a:blipFill>
        </p:spPr>
      </p:sp>
      <p:sp>
        <p:nvSpPr>
          <p:cNvPr name="TextBox 9" id="9"/>
          <p:cNvSpPr txBox="true"/>
          <p:nvPr/>
        </p:nvSpPr>
        <p:spPr>
          <a:xfrm rot="0">
            <a:off x="1028700" y="5792470"/>
            <a:ext cx="6383964" cy="19570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Having a </a:t>
            </a:r>
            <a:r>
              <a:rPr lang="en-US" sz="2826">
                <a:solidFill>
                  <a:srgbClr val="907CE1"/>
                </a:solidFill>
                <a:latin typeface="Canva Sans Bold"/>
              </a:rPr>
              <a:t>“Suggested Businesses”</a:t>
            </a:r>
            <a:r>
              <a:rPr lang="en-US" sz="2826">
                <a:solidFill>
                  <a:srgbClr val="F9FAF4"/>
                </a:solidFill>
                <a:latin typeface="Canva Sans"/>
              </a:rPr>
              <a:t> section, as in a suggested businesses to recommend, was confusing to people.</a:t>
            </a:r>
          </a:p>
        </p:txBody>
      </p:sp>
      <p:sp>
        <p:nvSpPr>
          <p:cNvPr name="TextBox 10" id="10"/>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1" id="11"/>
          <p:cNvSpPr txBox="true"/>
          <p:nvPr/>
        </p:nvSpPr>
        <p:spPr>
          <a:xfrm rot="0">
            <a:off x="1028700" y="5107391"/>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Leaving a recommendation (moderate)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9881176" y="3473629"/>
            <a:ext cx="10689838" cy="1387467"/>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Implication: </a:t>
            </a:r>
          </a:p>
        </p:txBody>
      </p:sp>
      <p:sp>
        <p:nvSpPr>
          <p:cNvPr name="TextBox 6" id="6"/>
          <p:cNvSpPr txBox="true"/>
          <p:nvPr/>
        </p:nvSpPr>
        <p:spPr>
          <a:xfrm rot="0">
            <a:off x="9881176" y="5484983"/>
            <a:ext cx="7378124" cy="19570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Since searching for recommendation and leaving recommendations both entail searching, we should </a:t>
            </a:r>
            <a:r>
              <a:rPr lang="en-US" sz="2826">
                <a:solidFill>
                  <a:srgbClr val="907CE1"/>
                </a:solidFill>
                <a:latin typeface="Canva Sans Bold"/>
              </a:rPr>
              <a:t>clarify our copy </a:t>
            </a:r>
            <a:r>
              <a:rPr lang="en-US" sz="2826">
                <a:solidFill>
                  <a:srgbClr val="000000"/>
                </a:solidFill>
                <a:latin typeface="Canva Sans"/>
              </a:rPr>
              <a:t>between the flows to prevent confusion </a:t>
            </a:r>
          </a:p>
        </p:txBody>
      </p:sp>
      <p:pic>
        <p:nvPicPr>
          <p:cNvPr name="Picture 7" id="7">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9548" t="1852" r="34550" b="4298"/>
          <a:stretch>
            <a:fillRect/>
          </a:stretch>
        </p:blipFill>
        <p:spPr>
          <a:xfrm flipH="false" flipV="false" rot="0">
            <a:off x="517869" y="1028700"/>
            <a:ext cx="7331583" cy="8431995"/>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459912"/>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Problem</a:t>
            </a:r>
          </a:p>
        </p:txBody>
      </p:sp>
      <p:sp>
        <p:nvSpPr>
          <p:cNvPr name="TextBox 6" id="6"/>
          <p:cNvSpPr txBox="true"/>
          <p:nvPr/>
        </p:nvSpPr>
        <p:spPr>
          <a:xfrm rot="0">
            <a:off x="8719802" y="4379673"/>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friends &amp; friends of friends </a:t>
            </a:r>
            <a:r>
              <a:rPr lang="en-US" sz="3836">
                <a:solidFill>
                  <a:srgbClr val="000000"/>
                </a:solidFill>
                <a:latin typeface="Canva Sans"/>
              </a:rPr>
              <a:t>for things like plumbers, mechanics, nannies, etc. </a:t>
            </a:r>
          </a:p>
        </p:txBody>
      </p:sp>
      <p:sp>
        <p:nvSpPr>
          <p:cNvPr name="TextBox 7" id="7"/>
          <p:cNvSpPr txBox="true"/>
          <p:nvPr/>
        </p:nvSpPr>
        <p:spPr>
          <a:xfrm rot="0">
            <a:off x="8719802" y="2459912"/>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8" id="8"/>
          <p:cNvSpPr txBox="true"/>
          <p:nvPr/>
        </p:nvSpPr>
        <p:spPr>
          <a:xfrm rot="0">
            <a:off x="1028700" y="4379673"/>
            <a:ext cx="6032997" cy="3580765"/>
          </a:xfrm>
          <a:prstGeom prst="rect">
            <a:avLst/>
          </a:prstGeom>
        </p:spPr>
        <p:txBody>
          <a:bodyPr anchor="t" rtlCol="false" tIns="0" lIns="0" bIns="0" rIns="0">
            <a:spAutoFit/>
          </a:bodyPr>
          <a:lstStyle/>
          <a:p>
            <a:pPr>
              <a:lnSpc>
                <a:spcPts val="4759"/>
              </a:lnSpc>
            </a:pPr>
            <a:r>
              <a:rPr lang="en-US" sz="3399">
                <a:solidFill>
                  <a:srgbClr val="F9FAF4"/>
                </a:solidFill>
                <a:latin typeface="Canva Sans"/>
              </a:rPr>
              <a:t>People find it difficult to find services that suit their personal needs, and online reviews from strangers are often unhelpful with the search. </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MEDIOCRE:</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361068" y="1322108"/>
            <a:ext cx="4920045" cy="7703100"/>
          </a:xfrm>
          <a:custGeom>
            <a:avLst/>
            <a:gdLst/>
            <a:ahLst/>
            <a:cxnLst/>
            <a:rect r="r" b="b" t="t" l="l"/>
            <a:pathLst>
              <a:path h="7703100" w="4920045">
                <a:moveTo>
                  <a:pt x="0" y="0"/>
                </a:moveTo>
                <a:lnTo>
                  <a:pt x="4920044" y="0"/>
                </a:lnTo>
                <a:lnTo>
                  <a:pt x="4920044" y="7703100"/>
                </a:lnTo>
                <a:lnTo>
                  <a:pt x="0" y="7703100"/>
                </a:lnTo>
                <a:lnTo>
                  <a:pt x="0" y="0"/>
                </a:lnTo>
                <a:close/>
              </a:path>
            </a:pathLst>
          </a:custGeom>
          <a:blipFill>
            <a:blip r:embed="rId2"/>
            <a:stretch>
              <a:fillRect l="0" t="0" r="0" b="0"/>
            </a:stretch>
          </a:blipFill>
        </p:spPr>
      </p:sp>
      <p:sp>
        <p:nvSpPr>
          <p:cNvPr name="TextBox 9" id="9"/>
          <p:cNvSpPr txBox="true"/>
          <p:nvPr/>
        </p:nvSpPr>
        <p:spPr>
          <a:xfrm rot="0">
            <a:off x="1028700" y="5630163"/>
            <a:ext cx="6383964" cy="19570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Some participants </a:t>
            </a:r>
            <a:r>
              <a:rPr lang="en-US" sz="2826">
                <a:solidFill>
                  <a:srgbClr val="907CE1"/>
                </a:solidFill>
                <a:latin typeface="Canva Sans Bold"/>
              </a:rPr>
              <a:t>automatically clicked the “Call” button</a:t>
            </a:r>
            <a:r>
              <a:rPr lang="en-US" sz="2826">
                <a:solidFill>
                  <a:srgbClr val="F9FAF4"/>
                </a:solidFill>
                <a:latin typeface="Canva Sans"/>
              </a:rPr>
              <a:t> instead of clicking onto the business’ profile as we expected</a:t>
            </a:r>
          </a:p>
        </p:txBody>
      </p:sp>
      <p:sp>
        <p:nvSpPr>
          <p:cNvPr name="TextBox 10" id="10"/>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1" id="11"/>
          <p:cNvSpPr txBox="true"/>
          <p:nvPr/>
        </p:nvSpPr>
        <p:spPr>
          <a:xfrm rot="0">
            <a:off x="1028700" y="4938077"/>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Finding a recommendation (simple)</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9881176" y="3473629"/>
            <a:ext cx="10689838" cy="1387467"/>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Implication: </a:t>
            </a:r>
          </a:p>
        </p:txBody>
      </p:sp>
      <p:sp>
        <p:nvSpPr>
          <p:cNvPr name="TextBox 6" id="6"/>
          <p:cNvSpPr txBox="true"/>
          <p:nvPr/>
        </p:nvSpPr>
        <p:spPr>
          <a:xfrm rot="0">
            <a:off x="9881176" y="5484983"/>
            <a:ext cx="7378124" cy="24523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Either people would rather call the business first rather than learning more, the “Call” button was very compelling, or there wasn’t enough of an indication that you could click into a business’ profile</a:t>
            </a:r>
          </a:p>
        </p:txBody>
      </p:sp>
      <p:pic>
        <p:nvPicPr>
          <p:cNvPr name="Picture 7" id="7">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6191" t="0" r="30656" b="0"/>
          <a:stretch>
            <a:fillRect/>
          </a:stretch>
        </p:blipFill>
        <p:spPr>
          <a:xfrm flipH="false" flipV="false" rot="0">
            <a:off x="1028700" y="1028700"/>
            <a:ext cx="6313189"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317998" y="1256124"/>
            <a:ext cx="5032442" cy="7876866"/>
          </a:xfrm>
          <a:custGeom>
            <a:avLst/>
            <a:gdLst/>
            <a:ahLst/>
            <a:cxnLst/>
            <a:rect r="r" b="b" t="t" l="l"/>
            <a:pathLst>
              <a:path h="7876866" w="5032442">
                <a:moveTo>
                  <a:pt x="0" y="0"/>
                </a:moveTo>
                <a:lnTo>
                  <a:pt x="5032442" y="0"/>
                </a:lnTo>
                <a:lnTo>
                  <a:pt x="5032442" y="7876866"/>
                </a:lnTo>
                <a:lnTo>
                  <a:pt x="0" y="7876866"/>
                </a:lnTo>
                <a:lnTo>
                  <a:pt x="0" y="0"/>
                </a:lnTo>
                <a:close/>
              </a:path>
            </a:pathLst>
          </a:custGeom>
          <a:blipFill>
            <a:blip r:embed="rId2"/>
            <a:stretch>
              <a:fillRect l="0" t="0" r="0" b="0"/>
            </a:stretch>
          </a:blipFill>
        </p:spPr>
      </p:sp>
      <p:sp>
        <p:nvSpPr>
          <p:cNvPr name="TextBox 9" id="9"/>
          <p:cNvSpPr txBox="true"/>
          <p:nvPr/>
        </p:nvSpPr>
        <p:spPr>
          <a:xfrm rot="0">
            <a:off x="14155405" y="5751683"/>
            <a:ext cx="1919291" cy="1125435"/>
          </a:xfrm>
          <a:prstGeom prst="rect">
            <a:avLst/>
          </a:prstGeom>
        </p:spPr>
        <p:txBody>
          <a:bodyPr anchor="t" rtlCol="false" tIns="0" lIns="0" bIns="0" rIns="0">
            <a:spAutoFit/>
          </a:bodyPr>
          <a:lstStyle/>
          <a:p>
            <a:pPr algn="ctr">
              <a:lnSpc>
                <a:spcPts val="3068"/>
              </a:lnSpc>
            </a:pPr>
            <a:r>
              <a:rPr lang="en-US" sz="2191" spc="-21">
                <a:solidFill>
                  <a:srgbClr val="000000"/>
                </a:solidFill>
                <a:latin typeface="Be Vietnam Bold Italics"/>
              </a:rPr>
              <a:t>What we expected them to click</a:t>
            </a:r>
          </a:p>
        </p:txBody>
      </p:sp>
      <p:sp>
        <p:nvSpPr>
          <p:cNvPr name="Freeform 10" id="10"/>
          <p:cNvSpPr/>
          <p:nvPr/>
        </p:nvSpPr>
        <p:spPr>
          <a:xfrm flipH="true" flipV="true" rot="-6330997">
            <a:off x="13637331" y="6999335"/>
            <a:ext cx="1055198" cy="1165379"/>
          </a:xfrm>
          <a:custGeom>
            <a:avLst/>
            <a:gdLst/>
            <a:ahLst/>
            <a:cxnLst/>
            <a:rect r="r" b="b" t="t" l="l"/>
            <a:pathLst>
              <a:path h="1165379" w="1055198">
                <a:moveTo>
                  <a:pt x="1055198" y="1165380"/>
                </a:moveTo>
                <a:lnTo>
                  <a:pt x="0" y="1165380"/>
                </a:lnTo>
                <a:lnTo>
                  <a:pt x="0" y="0"/>
                </a:lnTo>
                <a:lnTo>
                  <a:pt x="1055198" y="0"/>
                </a:lnTo>
                <a:lnTo>
                  <a:pt x="1055198" y="11653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2" id="12"/>
          <p:cNvSpPr txBox="true"/>
          <p:nvPr/>
        </p:nvSpPr>
        <p:spPr>
          <a:xfrm rot="0">
            <a:off x="1028700" y="4953648"/>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a:t>
            </a:r>
            <a:r>
              <a:rPr lang="en-US" sz="2199">
                <a:solidFill>
                  <a:srgbClr val="F9FAF4"/>
                </a:solidFill>
                <a:latin typeface="Canva Sans Italics"/>
              </a:rPr>
              <a:t>Request a recommendation (complex)</a:t>
            </a:r>
          </a:p>
        </p:txBody>
      </p:sp>
      <p:sp>
        <p:nvSpPr>
          <p:cNvPr name="TextBox 13" id="13"/>
          <p:cNvSpPr txBox="true"/>
          <p:nvPr/>
        </p:nvSpPr>
        <p:spPr>
          <a:xfrm rot="0">
            <a:off x="1028700" y="5667794"/>
            <a:ext cx="6383964" cy="24523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When trying to request a recommendation, most people went to the search tab and </a:t>
            </a:r>
            <a:r>
              <a:rPr lang="en-US" sz="2826">
                <a:solidFill>
                  <a:srgbClr val="907CE1"/>
                </a:solidFill>
                <a:latin typeface="Canva Sans Bold"/>
              </a:rPr>
              <a:t>requested through the search tab </a:t>
            </a:r>
            <a:r>
              <a:rPr lang="en-US" sz="2826">
                <a:solidFill>
                  <a:srgbClr val="F9FAF4"/>
                </a:solidFill>
                <a:latin typeface="Canva Sans"/>
              </a:rPr>
              <a:t>rather than the plus button on the navbar</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010729" y="5667794"/>
            <a:ext cx="6383964" cy="24523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When trying to request a recommendation, most people went to the search tab and </a:t>
            </a:r>
            <a:r>
              <a:rPr lang="en-US" sz="2826">
                <a:solidFill>
                  <a:srgbClr val="907CE1"/>
                </a:solidFill>
                <a:latin typeface="Canva Sans Bold"/>
              </a:rPr>
              <a:t>requested through the search tab </a:t>
            </a:r>
            <a:r>
              <a:rPr lang="en-US" sz="2826">
                <a:solidFill>
                  <a:srgbClr val="F9FAF4"/>
                </a:solidFill>
                <a:latin typeface="Canva Sans"/>
              </a:rPr>
              <a:t>rather than the plus button on the navbar</a:t>
            </a:r>
          </a:p>
        </p:txBody>
      </p:sp>
      <p:sp>
        <p:nvSpPr>
          <p:cNvPr name="Freeform 9" id="9"/>
          <p:cNvSpPr/>
          <p:nvPr/>
        </p:nvSpPr>
        <p:spPr>
          <a:xfrm flipH="true" flipV="true" rot="-6330997">
            <a:off x="13637331" y="6999335"/>
            <a:ext cx="1055198" cy="1165379"/>
          </a:xfrm>
          <a:custGeom>
            <a:avLst/>
            <a:gdLst/>
            <a:ahLst/>
            <a:cxnLst/>
            <a:rect r="r" b="b" t="t" l="l"/>
            <a:pathLst>
              <a:path h="1165379" w="1055198">
                <a:moveTo>
                  <a:pt x="1055198" y="1165380"/>
                </a:moveTo>
                <a:lnTo>
                  <a:pt x="0" y="1165380"/>
                </a:lnTo>
                <a:lnTo>
                  <a:pt x="0" y="0"/>
                </a:lnTo>
                <a:lnTo>
                  <a:pt x="1055198" y="0"/>
                </a:lnTo>
                <a:lnTo>
                  <a:pt x="1055198" y="11653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292424" y="1215859"/>
            <a:ext cx="5083591" cy="7855281"/>
          </a:xfrm>
          <a:custGeom>
            <a:avLst/>
            <a:gdLst/>
            <a:ahLst/>
            <a:cxnLst/>
            <a:rect r="r" b="b" t="t" l="l"/>
            <a:pathLst>
              <a:path h="7855281" w="5083591">
                <a:moveTo>
                  <a:pt x="0" y="0"/>
                </a:moveTo>
                <a:lnTo>
                  <a:pt x="5083591" y="0"/>
                </a:lnTo>
                <a:lnTo>
                  <a:pt x="5083591" y="7855282"/>
                </a:lnTo>
                <a:lnTo>
                  <a:pt x="0" y="7855282"/>
                </a:lnTo>
                <a:lnTo>
                  <a:pt x="0" y="0"/>
                </a:lnTo>
                <a:close/>
              </a:path>
            </a:pathLst>
          </a:custGeom>
          <a:blipFill>
            <a:blip r:embed="rId4"/>
            <a:stretch>
              <a:fillRect l="0" t="0" r="0" b="0"/>
            </a:stretch>
          </a:blipFill>
        </p:spPr>
      </p:sp>
      <p:sp>
        <p:nvSpPr>
          <p:cNvPr name="Freeform 11" id="11"/>
          <p:cNvSpPr/>
          <p:nvPr/>
        </p:nvSpPr>
        <p:spPr>
          <a:xfrm flipH="false" flipV="true" rot="-6330997">
            <a:off x="11971539" y="3896561"/>
            <a:ext cx="1055198" cy="1165379"/>
          </a:xfrm>
          <a:custGeom>
            <a:avLst/>
            <a:gdLst/>
            <a:ahLst/>
            <a:cxnLst/>
            <a:rect r="r" b="b" t="t" l="l"/>
            <a:pathLst>
              <a:path h="1165379" w="1055198">
                <a:moveTo>
                  <a:pt x="0" y="1165379"/>
                </a:moveTo>
                <a:lnTo>
                  <a:pt x="1055198" y="1165379"/>
                </a:lnTo>
                <a:lnTo>
                  <a:pt x="1055198" y="0"/>
                </a:lnTo>
                <a:lnTo>
                  <a:pt x="0" y="0"/>
                </a:lnTo>
                <a:lnTo>
                  <a:pt x="0" y="116537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3205285" y="4660328"/>
            <a:ext cx="1919291" cy="744435"/>
          </a:xfrm>
          <a:prstGeom prst="rect">
            <a:avLst/>
          </a:prstGeom>
        </p:spPr>
        <p:txBody>
          <a:bodyPr anchor="t" rtlCol="false" tIns="0" lIns="0" bIns="0" rIns="0">
            <a:spAutoFit/>
          </a:bodyPr>
          <a:lstStyle/>
          <a:p>
            <a:pPr algn="ctr">
              <a:lnSpc>
                <a:spcPts val="3068"/>
              </a:lnSpc>
            </a:pPr>
            <a:r>
              <a:rPr lang="en-US" sz="2191" spc="-21">
                <a:solidFill>
                  <a:srgbClr val="000000"/>
                </a:solidFill>
                <a:latin typeface="Be Vietnam Bold Italics"/>
              </a:rPr>
              <a:t>Where they actually went</a:t>
            </a:r>
          </a:p>
        </p:txBody>
      </p:sp>
      <p:sp>
        <p:nvSpPr>
          <p:cNvPr name="TextBox 13" id="13"/>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
        <p:nvSpPr>
          <p:cNvPr name="TextBox 14" id="14"/>
          <p:cNvSpPr txBox="true"/>
          <p:nvPr/>
        </p:nvSpPr>
        <p:spPr>
          <a:xfrm rot="0">
            <a:off x="1028700" y="4953648"/>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a:t>
            </a:r>
            <a:r>
              <a:rPr lang="en-US" sz="2199">
                <a:solidFill>
                  <a:srgbClr val="F9FAF4"/>
                </a:solidFill>
                <a:latin typeface="Canva Sans Italics"/>
              </a:rPr>
              <a:t>Request a recommendation (complex)</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9881176" y="3473629"/>
            <a:ext cx="10689838" cy="1387467"/>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Implication: </a:t>
            </a:r>
          </a:p>
        </p:txBody>
      </p:sp>
      <p:sp>
        <p:nvSpPr>
          <p:cNvPr name="TextBox 6" id="6"/>
          <p:cNvSpPr txBox="true"/>
          <p:nvPr/>
        </p:nvSpPr>
        <p:spPr>
          <a:xfrm rot="0">
            <a:off x="9881176" y="5278768"/>
            <a:ext cx="7378124" cy="3938239"/>
          </a:xfrm>
          <a:prstGeom prst="rect">
            <a:avLst/>
          </a:prstGeom>
        </p:spPr>
        <p:txBody>
          <a:bodyPr anchor="t" rtlCol="false" tIns="0" lIns="0" bIns="0" rIns="0">
            <a:spAutoFit/>
          </a:bodyPr>
          <a:lstStyle/>
          <a:p>
            <a:pPr>
              <a:lnSpc>
                <a:spcPts val="3956"/>
              </a:lnSpc>
            </a:pPr>
            <a:r>
              <a:rPr lang="en-US" sz="2826">
                <a:solidFill>
                  <a:srgbClr val="000000"/>
                </a:solidFill>
                <a:latin typeface="Canva Sans"/>
              </a:rPr>
              <a:t>It is more intuitive to users to request through the search tab, even though our intention was for requesting via search to be a last resort after no search results are found. We should either</a:t>
            </a:r>
            <a:r>
              <a:rPr lang="en-US" sz="2826">
                <a:solidFill>
                  <a:srgbClr val="907CE1"/>
                </a:solidFill>
                <a:latin typeface="Canva Sans Bold"/>
              </a:rPr>
              <a:t> make the requesting from the plus button more prominent or even get rid of that pathway entirely</a:t>
            </a:r>
          </a:p>
        </p:txBody>
      </p:sp>
      <p:pic>
        <p:nvPicPr>
          <p:cNvPr name="Picture 7" id="7">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0078" t="0" r="24735" b="0"/>
          <a:stretch>
            <a:fillRect/>
          </a:stretch>
        </p:blipFill>
        <p:spPr>
          <a:xfrm flipH="false" flipV="false" rot="0">
            <a:off x="1028700" y="1028700"/>
            <a:ext cx="6610981"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6.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GOOD:</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9830" y="5484983"/>
            <a:ext cx="6383964" cy="19570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People had an </a:t>
            </a:r>
            <a:r>
              <a:rPr lang="en-US" sz="2826">
                <a:solidFill>
                  <a:srgbClr val="907CE1"/>
                </a:solidFill>
                <a:latin typeface="Canva Sans Bold"/>
              </a:rPr>
              <a:t>easy time searching</a:t>
            </a:r>
            <a:r>
              <a:rPr lang="en-US" sz="2826">
                <a:solidFill>
                  <a:srgbClr val="F9FAF4"/>
                </a:solidFill>
                <a:latin typeface="Canva Sans"/>
              </a:rPr>
              <a:t> and understanding the concept of recommendations from friends of friends</a:t>
            </a:r>
          </a:p>
        </p:txBody>
      </p:sp>
      <p:sp>
        <p:nvSpPr>
          <p:cNvPr name="TextBox 6" id="6"/>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pic>
        <p:nvPicPr>
          <p:cNvPr name="Picture 7" id="7">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499" t="0" r="21883" b="0"/>
          <a:stretch>
            <a:fillRect/>
          </a:stretch>
        </p:blipFill>
        <p:spPr>
          <a:xfrm flipH="false" flipV="false" rot="0">
            <a:off x="10731625" y="1028700"/>
            <a:ext cx="6527675"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9830" y="5484983"/>
            <a:ext cx="6383964" cy="24523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Our easy task is easy! That </a:t>
            </a:r>
            <a:r>
              <a:rPr lang="en-US" sz="2826">
                <a:solidFill>
                  <a:srgbClr val="907CE1"/>
                </a:solidFill>
                <a:latin typeface="Canva Sans Bold"/>
              </a:rPr>
              <a:t>flow should be preserved</a:t>
            </a:r>
            <a:r>
              <a:rPr lang="en-US" sz="2826">
                <a:solidFill>
                  <a:srgbClr val="F9FAF4"/>
                </a:solidFill>
                <a:latin typeface="Canva Sans"/>
              </a:rPr>
              <a:t>, and there is no need to explain the concept of friends of friends or tapping into your friends’ networks.</a:t>
            </a:r>
            <a:r>
              <a:rPr lang="en-US" sz="2826">
                <a:solidFill>
                  <a:srgbClr val="F9FAF4"/>
                </a:solidFill>
                <a:latin typeface="Canva Sans"/>
              </a:rPr>
              <a:t> </a:t>
            </a:r>
          </a:p>
        </p:txBody>
      </p:sp>
      <p:sp>
        <p:nvSpPr>
          <p:cNvPr name="TextBox 6" id="6"/>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Implication:</a:t>
            </a:r>
          </a:p>
        </p:txBody>
      </p:sp>
      <p:pic>
        <p:nvPicPr>
          <p:cNvPr name="Picture 7" id="7">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499" t="0" r="21883" b="0"/>
          <a:stretch>
            <a:fillRect/>
          </a:stretch>
        </p:blipFill>
        <p:spPr>
          <a:xfrm flipH="false" flipV="false" rot="0">
            <a:off x="10731625" y="1028700"/>
            <a:ext cx="6527675"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59.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1406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9881176" y="3473629"/>
            <a:ext cx="10689838" cy="1387467"/>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Implication: </a:t>
            </a:r>
          </a:p>
        </p:txBody>
      </p:sp>
      <p:sp>
        <p:nvSpPr>
          <p:cNvPr name="TextBox 6" id="6"/>
          <p:cNvSpPr txBox="true"/>
          <p:nvPr/>
        </p:nvSpPr>
        <p:spPr>
          <a:xfrm rot="0">
            <a:off x="9881176" y="5484983"/>
            <a:ext cx="7378124" cy="2947639"/>
          </a:xfrm>
          <a:prstGeom prst="rect">
            <a:avLst/>
          </a:prstGeom>
        </p:spPr>
        <p:txBody>
          <a:bodyPr anchor="t" rtlCol="false" tIns="0" lIns="0" bIns="0" rIns="0">
            <a:spAutoFit/>
          </a:bodyPr>
          <a:lstStyle/>
          <a:p>
            <a:pPr>
              <a:lnSpc>
                <a:spcPts val="3956"/>
              </a:lnSpc>
            </a:pPr>
            <a:r>
              <a:rPr lang="en-US" sz="2826">
                <a:solidFill>
                  <a:srgbClr val="907CE1"/>
                </a:solidFill>
                <a:latin typeface="Canva Sans Bold"/>
              </a:rPr>
              <a:t>Having multiple pathways to achieving the task could be useful</a:t>
            </a:r>
            <a:r>
              <a:rPr lang="en-US" sz="2826">
                <a:solidFill>
                  <a:srgbClr val="000000"/>
                </a:solidFill>
                <a:latin typeface="Canva Sans"/>
              </a:rPr>
              <a:t>, especially if a need for the task could arrive in different scenarios (i.e. requesting a rec after no serach results vs requesting a rec with someone specific in mind)</a:t>
            </a:r>
          </a:p>
        </p:txBody>
      </p:sp>
      <p:sp>
        <p:nvSpPr>
          <p:cNvPr name="TextBox 7" id="7"/>
          <p:cNvSpPr txBox="true"/>
          <p:nvPr/>
        </p:nvSpPr>
        <p:spPr>
          <a:xfrm rot="0">
            <a:off x="1029830" y="5484983"/>
            <a:ext cx="6383964" cy="19570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Everyone </a:t>
            </a:r>
            <a:r>
              <a:rPr lang="en-US" sz="2826">
                <a:solidFill>
                  <a:srgbClr val="907CE1"/>
                </a:solidFill>
                <a:latin typeface="Canva Sans Bold"/>
              </a:rPr>
              <a:t>was able to request a recommendation</a:t>
            </a:r>
            <a:r>
              <a:rPr lang="en-US" sz="2826">
                <a:solidFill>
                  <a:srgbClr val="F9FAF4"/>
                </a:solidFill>
                <a:latin typeface="Canva Sans"/>
              </a:rPr>
              <a:t>, even if it wasn’t via the flow we expected people to take</a:t>
            </a:r>
          </a:p>
        </p:txBody>
      </p:sp>
      <p:sp>
        <p:nvSpPr>
          <p:cNvPr name="TextBox 8" id="8"/>
          <p:cNvSpPr txBox="true"/>
          <p:nvPr/>
        </p:nvSpPr>
        <p:spPr>
          <a:xfrm rot="0">
            <a:off x="1028700" y="3473629"/>
            <a:ext cx="7643121" cy="131190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Observation:</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TextBox 2" id="2"/>
          <p:cNvSpPr txBox="true"/>
          <p:nvPr/>
        </p:nvSpPr>
        <p:spPr>
          <a:xfrm rot="0">
            <a:off x="1028700" y="4494754"/>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friends &amp; friends of friends </a:t>
            </a:r>
            <a:r>
              <a:rPr lang="en-US" sz="3836">
                <a:solidFill>
                  <a:srgbClr val="000000"/>
                </a:solidFill>
                <a:latin typeface="Canva Sans"/>
              </a:rPr>
              <a:t>for things like plumbers, mechanics, nannies, etc. </a:t>
            </a:r>
          </a:p>
        </p:txBody>
      </p:sp>
      <p:sp>
        <p:nvSpPr>
          <p:cNvPr name="TextBox 3" id="3"/>
          <p:cNvSpPr txBox="true"/>
          <p:nvPr/>
        </p:nvSpPr>
        <p:spPr>
          <a:xfrm rot="0">
            <a:off x="1028700" y="257499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4" id="4"/>
          <p:cNvSpPr txBox="true"/>
          <p:nvPr/>
        </p:nvSpPr>
        <p:spPr>
          <a:xfrm rot="0">
            <a:off x="8082421" y="1081616"/>
            <a:ext cx="3753991" cy="115379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Removes clutter of other categories and focuses on addressing needs </a:t>
            </a:r>
          </a:p>
        </p:txBody>
      </p:sp>
      <p:sp>
        <p:nvSpPr>
          <p:cNvPr name="TextBox 5" id="5"/>
          <p:cNvSpPr txBox="true"/>
          <p:nvPr/>
        </p:nvSpPr>
        <p:spPr>
          <a:xfrm rot="0">
            <a:off x="13137491" y="2515064"/>
            <a:ext cx="3753991" cy="1544320"/>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explicitly solicit recommendations instead of just relying on existing content</a:t>
            </a:r>
          </a:p>
        </p:txBody>
      </p:sp>
      <p:sp>
        <p:nvSpPr>
          <p:cNvPr name="TextBox 6" id="6"/>
          <p:cNvSpPr txBox="true"/>
          <p:nvPr/>
        </p:nvSpPr>
        <p:spPr>
          <a:xfrm rot="0">
            <a:off x="13137491" y="7113027"/>
            <a:ext cx="3753991" cy="193484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get trusted recommendations from a network that extends beyond just direct connections</a:t>
            </a:r>
          </a:p>
        </p:txBody>
      </p:sp>
      <p:sp>
        <p:nvSpPr>
          <p:cNvPr name="AutoShape 7" id="7"/>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8" id="8"/>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9" id="9"/>
          <p:cNvSpPr/>
          <p:nvPr/>
        </p:nvSpPr>
        <p:spPr>
          <a:xfrm>
            <a:off x="9144000" y="6241493"/>
            <a:ext cx="3993491" cy="1858007"/>
          </a:xfrm>
          <a:prstGeom prst="line">
            <a:avLst/>
          </a:prstGeom>
          <a:ln cap="flat" w="76200">
            <a:solidFill>
              <a:srgbClr val="000000"/>
            </a:solidFill>
            <a:prstDash val="solid"/>
            <a:headEnd type="none" len="sm" w="sm"/>
            <a:tailEnd type="triangle" len="med" w="lg"/>
          </a:ln>
        </p:spPr>
      </p:sp>
      <p:sp>
        <p:nvSpPr>
          <p:cNvPr name="AutoShape 10" id="10"/>
          <p:cNvSpPr/>
          <p:nvPr/>
        </p:nvSpPr>
        <p:spPr>
          <a:xfrm flipV="true">
            <a:off x="8607835" y="4258440"/>
            <a:ext cx="6406652" cy="1291850"/>
          </a:xfrm>
          <a:prstGeom prst="line">
            <a:avLst/>
          </a:prstGeom>
          <a:ln cap="flat" w="76200">
            <a:solidFill>
              <a:srgbClr val="000000"/>
            </a:solidFill>
            <a:prstDash val="solid"/>
            <a:headEnd type="none" len="sm" w="sm"/>
            <a:tailEnd type="triangle" len="med" w="lg"/>
          </a:ln>
        </p:spPr>
      </p:sp>
    </p:spTree>
  </p:cSld>
  <p:clrMapOvr>
    <a:masterClrMapping/>
  </p:clrMapOvr>
</p:sld>
</file>

<file path=ppt/slides/slide60.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Next Steps</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3008738" y="1547198"/>
            <a:ext cx="4386120" cy="2089964"/>
            <a:chOff x="0" y="0"/>
            <a:chExt cx="971362" cy="462849"/>
          </a:xfrm>
        </p:grpSpPr>
        <p:sp>
          <p:nvSpPr>
            <p:cNvPr name="Freeform 3" id="3"/>
            <p:cNvSpPr/>
            <p:nvPr/>
          </p:nvSpPr>
          <p:spPr>
            <a:xfrm flipH="false" flipV="false" rot="0">
              <a:off x="0" y="0"/>
              <a:ext cx="971362" cy="462849"/>
            </a:xfrm>
            <a:custGeom>
              <a:avLst/>
              <a:gdLst/>
              <a:ahLst/>
              <a:cxnLst/>
              <a:rect r="r" b="b" t="t" l="l"/>
              <a:pathLst>
                <a:path h="462849" w="971362">
                  <a:moveTo>
                    <a:pt x="97080" y="0"/>
                  </a:moveTo>
                  <a:lnTo>
                    <a:pt x="874282" y="0"/>
                  </a:lnTo>
                  <a:cubicBezTo>
                    <a:pt x="927898" y="0"/>
                    <a:pt x="971362" y="43464"/>
                    <a:pt x="971362" y="97080"/>
                  </a:cubicBezTo>
                  <a:lnTo>
                    <a:pt x="971362" y="365769"/>
                  </a:lnTo>
                  <a:cubicBezTo>
                    <a:pt x="971362" y="419385"/>
                    <a:pt x="927898" y="462849"/>
                    <a:pt x="874282" y="462849"/>
                  </a:cubicBezTo>
                  <a:lnTo>
                    <a:pt x="97080" y="462849"/>
                  </a:lnTo>
                  <a:cubicBezTo>
                    <a:pt x="43464" y="462849"/>
                    <a:pt x="0" y="419385"/>
                    <a:pt x="0" y="365769"/>
                  </a:cubicBezTo>
                  <a:lnTo>
                    <a:pt x="0" y="97080"/>
                  </a:lnTo>
                  <a:cubicBezTo>
                    <a:pt x="0" y="43464"/>
                    <a:pt x="43464" y="0"/>
                    <a:pt x="97080" y="0"/>
                  </a:cubicBezTo>
                  <a:close/>
                </a:path>
              </a:pathLst>
            </a:custGeom>
            <a:solidFill>
              <a:srgbClr val="000000"/>
            </a:solidFill>
          </p:spPr>
        </p:sp>
        <p:sp>
          <p:nvSpPr>
            <p:cNvPr name="TextBox 4" id="4"/>
            <p:cNvSpPr txBox="true"/>
            <p:nvPr/>
          </p:nvSpPr>
          <p:spPr>
            <a:xfrm>
              <a:off x="0" y="-47625"/>
              <a:ext cx="971362" cy="510474"/>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38" y="6723244"/>
            <a:ext cx="4250562" cy="1869084"/>
            <a:chOff x="0" y="0"/>
            <a:chExt cx="941341" cy="413933"/>
          </a:xfrm>
        </p:grpSpPr>
        <p:sp>
          <p:nvSpPr>
            <p:cNvPr name="Freeform 8" id="8"/>
            <p:cNvSpPr/>
            <p:nvPr/>
          </p:nvSpPr>
          <p:spPr>
            <a:xfrm flipH="false" flipV="false" rot="0">
              <a:off x="0" y="0"/>
              <a:ext cx="941341" cy="413933"/>
            </a:xfrm>
            <a:custGeom>
              <a:avLst/>
              <a:gdLst/>
              <a:ahLst/>
              <a:cxnLst/>
              <a:rect r="r" b="b" t="t" l="l"/>
              <a:pathLst>
                <a:path h="413933" w="941341">
                  <a:moveTo>
                    <a:pt x="100176" y="0"/>
                  </a:moveTo>
                  <a:lnTo>
                    <a:pt x="841165" y="0"/>
                  </a:lnTo>
                  <a:cubicBezTo>
                    <a:pt x="867733" y="0"/>
                    <a:pt x="893213" y="10554"/>
                    <a:pt x="912000" y="29341"/>
                  </a:cubicBezTo>
                  <a:cubicBezTo>
                    <a:pt x="930787" y="48128"/>
                    <a:pt x="941341" y="73608"/>
                    <a:pt x="941341" y="100176"/>
                  </a:cubicBezTo>
                  <a:lnTo>
                    <a:pt x="941341" y="313756"/>
                  </a:lnTo>
                  <a:cubicBezTo>
                    <a:pt x="941341" y="340325"/>
                    <a:pt x="930787" y="365805"/>
                    <a:pt x="912000" y="384592"/>
                  </a:cubicBezTo>
                  <a:cubicBezTo>
                    <a:pt x="893213" y="403378"/>
                    <a:pt x="867733" y="413933"/>
                    <a:pt x="841165" y="413933"/>
                  </a:cubicBezTo>
                  <a:lnTo>
                    <a:pt x="100176" y="413933"/>
                  </a:lnTo>
                  <a:cubicBezTo>
                    <a:pt x="73608" y="413933"/>
                    <a:pt x="48128" y="403378"/>
                    <a:pt x="29341" y="384592"/>
                  </a:cubicBezTo>
                  <a:cubicBezTo>
                    <a:pt x="10554" y="365805"/>
                    <a:pt x="0" y="340325"/>
                    <a:pt x="0" y="313756"/>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9" id="9"/>
            <p:cNvSpPr txBox="true"/>
            <p:nvPr/>
          </p:nvSpPr>
          <p:spPr>
            <a:xfrm>
              <a:off x="0" y="-47625"/>
              <a:ext cx="941341" cy="461558"/>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3499241" y="7095811"/>
            <a:ext cx="3269555" cy="10572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Resolve </a:t>
            </a:r>
            <a:r>
              <a:rPr lang="en-US" sz="3000" spc="-30">
                <a:solidFill>
                  <a:srgbClr val="F9FAF4"/>
                </a:solidFill>
                <a:latin typeface="Be Vietnam Bold"/>
                <a:ea typeface="Be Vietnam Bold"/>
              </a:rPr>
              <a:t>c﻿onfusing copy</a:t>
            </a:r>
          </a:p>
        </p:txBody>
      </p:sp>
      <p:grpSp>
        <p:nvGrpSpPr>
          <p:cNvPr name="Group 11" id="11"/>
          <p:cNvGrpSpPr/>
          <p:nvPr/>
        </p:nvGrpSpPr>
        <p:grpSpPr>
          <a:xfrm rot="0">
            <a:off x="8357739" y="5879300"/>
            <a:ext cx="4250562" cy="2566372"/>
            <a:chOff x="0" y="0"/>
            <a:chExt cx="941341" cy="568356"/>
          </a:xfrm>
        </p:grpSpPr>
        <p:sp>
          <p:nvSpPr>
            <p:cNvPr name="Freeform 12" id="12"/>
            <p:cNvSpPr/>
            <p:nvPr/>
          </p:nvSpPr>
          <p:spPr>
            <a:xfrm flipH="false" flipV="false" rot="0">
              <a:off x="0" y="0"/>
              <a:ext cx="941341" cy="568356"/>
            </a:xfrm>
            <a:custGeom>
              <a:avLst/>
              <a:gdLst/>
              <a:ahLst/>
              <a:cxnLst/>
              <a:rect r="r" b="b" t="t" l="l"/>
              <a:pathLst>
                <a:path h="568356" w="941341">
                  <a:moveTo>
                    <a:pt x="100176" y="0"/>
                  </a:moveTo>
                  <a:lnTo>
                    <a:pt x="841165" y="0"/>
                  </a:lnTo>
                  <a:cubicBezTo>
                    <a:pt x="867733" y="0"/>
                    <a:pt x="893213" y="10554"/>
                    <a:pt x="912000" y="29341"/>
                  </a:cubicBezTo>
                  <a:cubicBezTo>
                    <a:pt x="930787" y="48128"/>
                    <a:pt x="941341" y="73608"/>
                    <a:pt x="941341" y="100176"/>
                  </a:cubicBezTo>
                  <a:lnTo>
                    <a:pt x="941341" y="468180"/>
                  </a:lnTo>
                  <a:cubicBezTo>
                    <a:pt x="941341" y="494748"/>
                    <a:pt x="930787" y="520228"/>
                    <a:pt x="912000" y="539015"/>
                  </a:cubicBezTo>
                  <a:cubicBezTo>
                    <a:pt x="893213" y="557802"/>
                    <a:pt x="867733" y="568356"/>
                    <a:pt x="841165" y="568356"/>
                  </a:cubicBezTo>
                  <a:lnTo>
                    <a:pt x="100176" y="568356"/>
                  </a:lnTo>
                  <a:cubicBezTo>
                    <a:pt x="73608" y="568356"/>
                    <a:pt x="48128" y="557802"/>
                    <a:pt x="29341" y="539015"/>
                  </a:cubicBezTo>
                  <a:cubicBezTo>
                    <a:pt x="10554" y="520228"/>
                    <a:pt x="0" y="494748"/>
                    <a:pt x="0" y="468180"/>
                  </a:cubicBezTo>
                  <a:lnTo>
                    <a:pt x="0" y="100176"/>
                  </a:lnTo>
                  <a:cubicBezTo>
                    <a:pt x="0" y="73608"/>
                    <a:pt x="10554" y="48128"/>
                    <a:pt x="29341" y="29341"/>
                  </a:cubicBezTo>
                  <a:cubicBezTo>
                    <a:pt x="48128" y="10554"/>
                    <a:pt x="73608" y="0"/>
                    <a:pt x="100176" y="0"/>
                  </a:cubicBezTo>
                  <a:close/>
                </a:path>
              </a:pathLst>
            </a:custGeom>
            <a:solidFill>
              <a:srgbClr val="000000"/>
            </a:solidFill>
          </p:spPr>
        </p:sp>
        <p:sp>
          <p:nvSpPr>
            <p:cNvPr name="TextBox 13" id="13"/>
            <p:cNvSpPr txBox="true"/>
            <p:nvPr/>
          </p:nvSpPr>
          <p:spPr>
            <a:xfrm>
              <a:off x="0" y="-47625"/>
              <a:ext cx="941341" cy="615981"/>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357739" y="1770390"/>
            <a:ext cx="4250562" cy="3733542"/>
            <a:chOff x="0" y="0"/>
            <a:chExt cx="941341" cy="826840"/>
          </a:xfrm>
        </p:grpSpPr>
        <p:sp>
          <p:nvSpPr>
            <p:cNvPr name="Freeform 15" id="15"/>
            <p:cNvSpPr/>
            <p:nvPr/>
          </p:nvSpPr>
          <p:spPr>
            <a:xfrm flipH="false" flipV="false" rot="0">
              <a:off x="0" y="0"/>
              <a:ext cx="941341" cy="826840"/>
            </a:xfrm>
            <a:custGeom>
              <a:avLst/>
              <a:gdLst/>
              <a:ahLst/>
              <a:cxnLst/>
              <a:rect r="r" b="b" t="t" l="l"/>
              <a:pathLst>
                <a:path h="826840" w="941341">
                  <a:moveTo>
                    <a:pt x="100176" y="0"/>
                  </a:moveTo>
                  <a:lnTo>
                    <a:pt x="841165" y="0"/>
                  </a:lnTo>
                  <a:cubicBezTo>
                    <a:pt x="867733" y="0"/>
                    <a:pt x="893213" y="10554"/>
                    <a:pt x="912000" y="29341"/>
                  </a:cubicBezTo>
                  <a:cubicBezTo>
                    <a:pt x="930787" y="48128"/>
                    <a:pt x="941341" y="73608"/>
                    <a:pt x="941341" y="100176"/>
                  </a:cubicBezTo>
                  <a:lnTo>
                    <a:pt x="941341" y="726664"/>
                  </a:lnTo>
                  <a:cubicBezTo>
                    <a:pt x="941341" y="781990"/>
                    <a:pt x="896491" y="826840"/>
                    <a:pt x="841165" y="826840"/>
                  </a:cubicBezTo>
                  <a:lnTo>
                    <a:pt x="100176" y="826840"/>
                  </a:lnTo>
                  <a:cubicBezTo>
                    <a:pt x="73608" y="826840"/>
                    <a:pt x="48128" y="816286"/>
                    <a:pt x="29341" y="797499"/>
                  </a:cubicBezTo>
                  <a:cubicBezTo>
                    <a:pt x="10554" y="778713"/>
                    <a:pt x="0" y="753233"/>
                    <a:pt x="0" y="726664"/>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874465"/>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8848242" y="6321598"/>
            <a:ext cx="3269555" cy="15906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Make certain flows </a:t>
            </a:r>
            <a:r>
              <a:rPr lang="en-US" sz="3000" spc="-30">
                <a:solidFill>
                  <a:srgbClr val="F9FAF4"/>
                </a:solidFill>
                <a:latin typeface="Be Vietnam Ultra-Bold"/>
              </a:rPr>
              <a:t>entail less clicks</a:t>
            </a:r>
          </a:p>
        </p:txBody>
      </p:sp>
      <p:sp>
        <p:nvSpPr>
          <p:cNvPr name="TextBox 18" id="18"/>
          <p:cNvSpPr txBox="true"/>
          <p:nvPr/>
        </p:nvSpPr>
        <p:spPr>
          <a:xfrm rot="0">
            <a:off x="1028689" y="3343275"/>
            <a:ext cx="6928613" cy="3562350"/>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Based on our tests, </a:t>
            </a:r>
          </a:p>
          <a:p>
            <a:pPr>
              <a:lnSpc>
                <a:spcPts val="9375"/>
              </a:lnSpc>
            </a:pPr>
            <a:r>
              <a:rPr lang="en-US" sz="7500" spc="-225">
                <a:solidFill>
                  <a:srgbClr val="1C1C1D"/>
                </a:solidFill>
                <a:latin typeface="Be Vietnam"/>
              </a:rPr>
              <a:t>we plan to....</a:t>
            </a:r>
          </a:p>
        </p:txBody>
      </p:sp>
      <p:sp>
        <p:nvSpPr>
          <p:cNvPr name="TextBox 19" id="19"/>
          <p:cNvSpPr txBox="true"/>
          <p:nvPr/>
        </p:nvSpPr>
        <p:spPr>
          <a:xfrm rot="0">
            <a:off x="13499241" y="2003783"/>
            <a:ext cx="3269555" cy="10572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Better indicate</a:t>
            </a:r>
            <a:r>
              <a:rPr lang="en-US" sz="3000" spc="-30">
                <a:solidFill>
                  <a:srgbClr val="F9FAF4"/>
                </a:solidFill>
                <a:latin typeface="Be Vietnam Ultra-Bold"/>
              </a:rPr>
              <a:t> button activation</a:t>
            </a:r>
          </a:p>
        </p:txBody>
      </p:sp>
      <p:sp>
        <p:nvSpPr>
          <p:cNvPr name="TextBox 20" id="20"/>
          <p:cNvSpPr txBox="true"/>
          <p:nvPr/>
        </p:nvSpPr>
        <p:spPr>
          <a:xfrm rot="0">
            <a:off x="8761886" y="2226976"/>
            <a:ext cx="3442268" cy="26574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Change how recommendations from friends of friends become </a:t>
            </a:r>
            <a:r>
              <a:rPr lang="en-US" sz="3000" spc="-30">
                <a:solidFill>
                  <a:srgbClr val="F9FAF4"/>
                </a:solidFill>
                <a:latin typeface="Be Vietnam Ultra-Bold"/>
              </a:rPr>
              <a:t>visible</a:t>
            </a:r>
          </a:p>
        </p:txBody>
      </p:sp>
      <p:grpSp>
        <p:nvGrpSpPr>
          <p:cNvPr name="Group 21" id="21"/>
          <p:cNvGrpSpPr/>
          <p:nvPr/>
        </p:nvGrpSpPr>
        <p:grpSpPr>
          <a:xfrm rot="0">
            <a:off x="13008738" y="3993777"/>
            <a:ext cx="4250562" cy="2299447"/>
            <a:chOff x="0" y="0"/>
            <a:chExt cx="1447060" cy="782823"/>
          </a:xfrm>
        </p:grpSpPr>
        <p:sp>
          <p:nvSpPr>
            <p:cNvPr name="Freeform 22" id="22"/>
            <p:cNvSpPr/>
            <p:nvPr/>
          </p:nvSpPr>
          <p:spPr>
            <a:xfrm flipH="false" flipV="false" rot="0">
              <a:off x="0" y="0"/>
              <a:ext cx="1447060" cy="782823"/>
            </a:xfrm>
            <a:custGeom>
              <a:avLst/>
              <a:gdLst/>
              <a:ahLst/>
              <a:cxnLst/>
              <a:rect r="r" b="b" t="t" l="l"/>
              <a:pathLst>
                <a:path h="782823" w="1447060">
                  <a:moveTo>
                    <a:pt x="100176" y="0"/>
                  </a:moveTo>
                  <a:lnTo>
                    <a:pt x="1346883" y="0"/>
                  </a:lnTo>
                  <a:cubicBezTo>
                    <a:pt x="1373452" y="0"/>
                    <a:pt x="1398932" y="10554"/>
                    <a:pt x="1417719" y="29341"/>
                  </a:cubicBezTo>
                  <a:cubicBezTo>
                    <a:pt x="1436505" y="48128"/>
                    <a:pt x="1447060" y="73608"/>
                    <a:pt x="1447060" y="100176"/>
                  </a:cubicBezTo>
                  <a:lnTo>
                    <a:pt x="1447060" y="682647"/>
                  </a:lnTo>
                  <a:cubicBezTo>
                    <a:pt x="1447060" y="709215"/>
                    <a:pt x="1436505" y="734695"/>
                    <a:pt x="1417719" y="753482"/>
                  </a:cubicBezTo>
                  <a:cubicBezTo>
                    <a:pt x="1398932" y="772269"/>
                    <a:pt x="1373452" y="782823"/>
                    <a:pt x="1346883" y="782823"/>
                  </a:cubicBezTo>
                  <a:lnTo>
                    <a:pt x="100176" y="782823"/>
                  </a:lnTo>
                  <a:cubicBezTo>
                    <a:pt x="73608" y="782823"/>
                    <a:pt x="48128" y="772269"/>
                    <a:pt x="29341" y="753482"/>
                  </a:cubicBezTo>
                  <a:cubicBezTo>
                    <a:pt x="10554" y="734695"/>
                    <a:pt x="0" y="709215"/>
                    <a:pt x="0" y="6826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23" id="23"/>
            <p:cNvSpPr txBox="true"/>
            <p:nvPr/>
          </p:nvSpPr>
          <p:spPr>
            <a:xfrm>
              <a:off x="0" y="-47625"/>
              <a:ext cx="1447060" cy="830448"/>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3499241" y="4314825"/>
            <a:ext cx="3269555" cy="1590675"/>
          </a:xfrm>
          <a:prstGeom prst="rect">
            <a:avLst/>
          </a:prstGeom>
        </p:spPr>
        <p:txBody>
          <a:bodyPr anchor="t" rtlCol="false" tIns="0" lIns="0" bIns="0" rIns="0">
            <a:spAutoFit/>
          </a:bodyPr>
          <a:lstStyle/>
          <a:p>
            <a:pPr>
              <a:lnSpc>
                <a:spcPts val="4200"/>
              </a:lnSpc>
            </a:pPr>
            <a:r>
              <a:rPr lang="en-US" sz="3000" spc="-30">
                <a:solidFill>
                  <a:srgbClr val="000000"/>
                </a:solidFill>
                <a:latin typeface="Be Vietnam Ultra-Bold"/>
              </a:rPr>
              <a:t>Change the default page</a:t>
            </a:r>
            <a:r>
              <a:rPr lang="en-US" sz="3000" spc="-30">
                <a:solidFill>
                  <a:srgbClr val="000000"/>
                </a:solidFill>
                <a:latin typeface="Be Vietnam"/>
              </a:rPr>
              <a:t> to search</a:t>
            </a:r>
          </a:p>
        </p:txBody>
      </p:sp>
    </p:spTree>
  </p:cSld>
  <p:clrMapOvr>
    <a:masterClrMapping/>
  </p:clrMapOvr>
</p:sld>
</file>

<file path=ppt/slides/slide6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739" y="4098518"/>
            <a:ext cx="8901561" cy="2089964"/>
            <a:chOff x="0" y="0"/>
            <a:chExt cx="1971364" cy="462849"/>
          </a:xfrm>
        </p:grpSpPr>
        <p:sp>
          <p:nvSpPr>
            <p:cNvPr name="Freeform 3" id="3"/>
            <p:cNvSpPr/>
            <p:nvPr/>
          </p:nvSpPr>
          <p:spPr>
            <a:xfrm flipH="false" flipV="false" rot="0">
              <a:off x="0" y="0"/>
              <a:ext cx="1971364" cy="462849"/>
            </a:xfrm>
            <a:custGeom>
              <a:avLst/>
              <a:gdLst/>
              <a:ahLst/>
              <a:cxnLst/>
              <a:rect r="r" b="b" t="t" l="l"/>
              <a:pathLst>
                <a:path h="462849" w="1971364">
                  <a:moveTo>
                    <a:pt x="47835" y="0"/>
                  </a:moveTo>
                  <a:lnTo>
                    <a:pt x="1923529" y="0"/>
                  </a:lnTo>
                  <a:cubicBezTo>
                    <a:pt x="1949947" y="0"/>
                    <a:pt x="1971364" y="21416"/>
                    <a:pt x="1971364" y="47835"/>
                  </a:cubicBezTo>
                  <a:lnTo>
                    <a:pt x="1971364" y="415014"/>
                  </a:lnTo>
                  <a:cubicBezTo>
                    <a:pt x="1971364" y="427701"/>
                    <a:pt x="1966324" y="439868"/>
                    <a:pt x="1957353" y="448839"/>
                  </a:cubicBezTo>
                  <a:cubicBezTo>
                    <a:pt x="1948382" y="457809"/>
                    <a:pt x="1936216" y="462849"/>
                    <a:pt x="1923529" y="462849"/>
                  </a:cubicBezTo>
                  <a:lnTo>
                    <a:pt x="47835" y="462849"/>
                  </a:lnTo>
                  <a:cubicBezTo>
                    <a:pt x="35148" y="462849"/>
                    <a:pt x="22981" y="457809"/>
                    <a:pt x="14011" y="448839"/>
                  </a:cubicBezTo>
                  <a:cubicBezTo>
                    <a:pt x="5040" y="439868"/>
                    <a:pt x="0" y="427701"/>
                    <a:pt x="0" y="415014"/>
                  </a:cubicBezTo>
                  <a:lnTo>
                    <a:pt x="0" y="47835"/>
                  </a:lnTo>
                  <a:cubicBezTo>
                    <a:pt x="0" y="35148"/>
                    <a:pt x="5040" y="22981"/>
                    <a:pt x="14011" y="14011"/>
                  </a:cubicBezTo>
                  <a:cubicBezTo>
                    <a:pt x="22981" y="5040"/>
                    <a:pt x="35148" y="0"/>
                    <a:pt x="47835" y="0"/>
                  </a:cubicBezTo>
                  <a:close/>
                </a:path>
              </a:pathLst>
            </a:custGeom>
            <a:solidFill>
              <a:srgbClr val="000000"/>
            </a:solidFill>
          </p:spPr>
        </p:sp>
        <p:sp>
          <p:nvSpPr>
            <p:cNvPr name="TextBox 4" id="4"/>
            <p:cNvSpPr txBox="true"/>
            <p:nvPr/>
          </p:nvSpPr>
          <p:spPr>
            <a:xfrm>
              <a:off x="0" y="-47625"/>
              <a:ext cx="1971364" cy="510474"/>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8357739" y="1274862"/>
            <a:ext cx="8901561" cy="2071181"/>
            <a:chOff x="0" y="0"/>
            <a:chExt cx="1971364" cy="458689"/>
          </a:xfrm>
        </p:grpSpPr>
        <p:sp>
          <p:nvSpPr>
            <p:cNvPr name="Freeform 8" id="8"/>
            <p:cNvSpPr/>
            <p:nvPr/>
          </p:nvSpPr>
          <p:spPr>
            <a:xfrm flipH="false" flipV="false" rot="0">
              <a:off x="0" y="0"/>
              <a:ext cx="1971364" cy="458689"/>
            </a:xfrm>
            <a:custGeom>
              <a:avLst/>
              <a:gdLst/>
              <a:ahLst/>
              <a:cxnLst/>
              <a:rect r="r" b="b" t="t" l="l"/>
              <a:pathLst>
                <a:path h="458689" w="1971364">
                  <a:moveTo>
                    <a:pt x="47835" y="0"/>
                  </a:moveTo>
                  <a:lnTo>
                    <a:pt x="1923529" y="0"/>
                  </a:lnTo>
                  <a:cubicBezTo>
                    <a:pt x="1949947" y="0"/>
                    <a:pt x="1971364" y="21416"/>
                    <a:pt x="1971364" y="47835"/>
                  </a:cubicBezTo>
                  <a:lnTo>
                    <a:pt x="1971364" y="410854"/>
                  </a:lnTo>
                  <a:cubicBezTo>
                    <a:pt x="1971364" y="423541"/>
                    <a:pt x="1966324" y="435708"/>
                    <a:pt x="1957353" y="444679"/>
                  </a:cubicBezTo>
                  <a:cubicBezTo>
                    <a:pt x="1948382" y="453650"/>
                    <a:pt x="1936216" y="458689"/>
                    <a:pt x="1923529" y="458689"/>
                  </a:cubicBezTo>
                  <a:lnTo>
                    <a:pt x="47835" y="458689"/>
                  </a:lnTo>
                  <a:cubicBezTo>
                    <a:pt x="35148" y="458689"/>
                    <a:pt x="22981" y="453650"/>
                    <a:pt x="14011" y="444679"/>
                  </a:cubicBezTo>
                  <a:cubicBezTo>
                    <a:pt x="5040" y="435708"/>
                    <a:pt x="0" y="423541"/>
                    <a:pt x="0" y="410854"/>
                  </a:cubicBezTo>
                  <a:lnTo>
                    <a:pt x="0" y="47835"/>
                  </a:lnTo>
                  <a:cubicBezTo>
                    <a:pt x="0" y="35148"/>
                    <a:pt x="5040" y="22981"/>
                    <a:pt x="14011" y="14011"/>
                  </a:cubicBezTo>
                  <a:cubicBezTo>
                    <a:pt x="22981" y="5040"/>
                    <a:pt x="35148" y="0"/>
                    <a:pt x="47835" y="0"/>
                  </a:cubicBezTo>
                  <a:close/>
                </a:path>
              </a:pathLst>
            </a:custGeom>
            <a:solidFill>
              <a:srgbClr val="907CE1"/>
            </a:solidFill>
          </p:spPr>
        </p:sp>
        <p:sp>
          <p:nvSpPr>
            <p:cNvPr name="TextBox 9" id="9"/>
            <p:cNvSpPr txBox="true"/>
            <p:nvPr/>
          </p:nvSpPr>
          <p:spPr>
            <a:xfrm>
              <a:off x="0" y="-47625"/>
              <a:ext cx="1971364" cy="506314"/>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028689" y="3343275"/>
            <a:ext cx="6928613" cy="3562350"/>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What can testing not reveal?</a:t>
            </a:r>
          </a:p>
        </p:txBody>
      </p:sp>
      <p:sp>
        <p:nvSpPr>
          <p:cNvPr name="TextBox 11" id="11"/>
          <p:cNvSpPr txBox="true"/>
          <p:nvPr/>
        </p:nvSpPr>
        <p:spPr>
          <a:xfrm rot="0">
            <a:off x="9068804" y="4581525"/>
            <a:ext cx="7479431" cy="10572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How often people would actually </a:t>
            </a:r>
            <a:r>
              <a:rPr lang="en-US" sz="3000" spc="-30">
                <a:solidFill>
                  <a:srgbClr val="F9FAF4"/>
                </a:solidFill>
                <a:latin typeface="Be Vietnam Ultra-Bold"/>
                <a:ea typeface="Be Vietnam Ultra-Bold"/>
              </a:rPr>
              <a:t>leav﻿e recommendations</a:t>
            </a:r>
          </a:p>
        </p:txBody>
      </p:sp>
      <p:sp>
        <p:nvSpPr>
          <p:cNvPr name="TextBox 12" id="12"/>
          <p:cNvSpPr txBox="true"/>
          <p:nvPr/>
        </p:nvSpPr>
        <p:spPr>
          <a:xfrm rot="0">
            <a:off x="9068804" y="1748478"/>
            <a:ext cx="7479431" cy="10572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How much people want to </a:t>
            </a:r>
            <a:r>
              <a:rPr lang="en-US" sz="3000" spc="-30">
                <a:solidFill>
                  <a:srgbClr val="F9FAF4"/>
                </a:solidFill>
                <a:latin typeface="Be Vietnam Ultra-Bold"/>
                <a:ea typeface="Be Vietnam Ultra-Bold"/>
              </a:rPr>
              <a:t>see recommendations from friend﻿s of friends</a:t>
            </a:r>
          </a:p>
        </p:txBody>
      </p:sp>
      <p:grpSp>
        <p:nvGrpSpPr>
          <p:cNvPr name="Group 13" id="13"/>
          <p:cNvGrpSpPr/>
          <p:nvPr/>
        </p:nvGrpSpPr>
        <p:grpSpPr>
          <a:xfrm rot="0">
            <a:off x="8357739" y="6905625"/>
            <a:ext cx="8901561" cy="1975610"/>
            <a:chOff x="0" y="0"/>
            <a:chExt cx="3030444" cy="672576"/>
          </a:xfrm>
        </p:grpSpPr>
        <p:sp>
          <p:nvSpPr>
            <p:cNvPr name="Freeform 14" id="14"/>
            <p:cNvSpPr/>
            <p:nvPr/>
          </p:nvSpPr>
          <p:spPr>
            <a:xfrm flipH="false" flipV="false" rot="0">
              <a:off x="0" y="0"/>
              <a:ext cx="3030444" cy="672576"/>
            </a:xfrm>
            <a:custGeom>
              <a:avLst/>
              <a:gdLst/>
              <a:ahLst/>
              <a:cxnLst/>
              <a:rect r="r" b="b" t="t" l="l"/>
              <a:pathLst>
                <a:path h="672576" w="3030444">
                  <a:moveTo>
                    <a:pt x="47835" y="0"/>
                  </a:moveTo>
                  <a:lnTo>
                    <a:pt x="2982609" y="0"/>
                  </a:lnTo>
                  <a:cubicBezTo>
                    <a:pt x="3009028" y="0"/>
                    <a:pt x="3030444" y="21416"/>
                    <a:pt x="3030444" y="47835"/>
                  </a:cubicBezTo>
                  <a:lnTo>
                    <a:pt x="3030444" y="624741"/>
                  </a:lnTo>
                  <a:cubicBezTo>
                    <a:pt x="3030444" y="637428"/>
                    <a:pt x="3025404" y="649595"/>
                    <a:pt x="3016434" y="658566"/>
                  </a:cubicBezTo>
                  <a:cubicBezTo>
                    <a:pt x="3007463" y="667536"/>
                    <a:pt x="2995296" y="672576"/>
                    <a:pt x="2982609" y="672576"/>
                  </a:cubicBezTo>
                  <a:lnTo>
                    <a:pt x="47835" y="672576"/>
                  </a:lnTo>
                  <a:cubicBezTo>
                    <a:pt x="21416" y="672576"/>
                    <a:pt x="0" y="651160"/>
                    <a:pt x="0" y="624741"/>
                  </a:cubicBezTo>
                  <a:lnTo>
                    <a:pt x="0" y="47835"/>
                  </a:lnTo>
                  <a:cubicBezTo>
                    <a:pt x="0" y="35148"/>
                    <a:pt x="5040" y="22981"/>
                    <a:pt x="14011" y="14011"/>
                  </a:cubicBezTo>
                  <a:cubicBezTo>
                    <a:pt x="22981" y="5040"/>
                    <a:pt x="35148" y="0"/>
                    <a:pt x="47835" y="0"/>
                  </a:cubicBezTo>
                  <a:close/>
                </a:path>
              </a:pathLst>
            </a:custGeom>
            <a:solidFill>
              <a:srgbClr val="DBDBDB"/>
            </a:solidFill>
          </p:spPr>
        </p:sp>
        <p:sp>
          <p:nvSpPr>
            <p:cNvPr name="TextBox 15" id="15"/>
            <p:cNvSpPr txBox="true"/>
            <p:nvPr/>
          </p:nvSpPr>
          <p:spPr>
            <a:xfrm>
              <a:off x="0" y="-47625"/>
              <a:ext cx="3030444" cy="720201"/>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9068804" y="7331455"/>
            <a:ext cx="7479431" cy="1057275"/>
          </a:xfrm>
          <a:prstGeom prst="rect">
            <a:avLst/>
          </a:prstGeom>
        </p:spPr>
        <p:txBody>
          <a:bodyPr anchor="t" rtlCol="false" tIns="0" lIns="0" bIns="0" rIns="0">
            <a:spAutoFit/>
          </a:bodyPr>
          <a:lstStyle/>
          <a:p>
            <a:pPr>
              <a:lnSpc>
                <a:spcPts val="4200"/>
              </a:lnSpc>
            </a:pPr>
            <a:r>
              <a:rPr lang="en-US" sz="3000" spc="-30">
                <a:solidFill>
                  <a:srgbClr val="000000"/>
                </a:solidFill>
                <a:latin typeface="Be Vietnam"/>
              </a:rPr>
              <a:t>Whether or not people would reach for</a:t>
            </a:r>
            <a:r>
              <a:rPr lang="en-US" sz="3000" spc="-30">
                <a:solidFill>
                  <a:srgbClr val="000000"/>
                </a:solidFill>
                <a:latin typeface="Be Vietnam Ultra-Bold"/>
              </a:rPr>
              <a:t> Grapevine over Google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Appendix</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08</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944298"/>
            <a:ext cx="15615242"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Wearable: Pros and Cons</a:t>
            </a:r>
          </a:p>
        </p:txBody>
      </p:sp>
      <p:grpSp>
        <p:nvGrpSpPr>
          <p:cNvPr name="Group 4" id="4"/>
          <p:cNvGrpSpPr/>
          <p:nvPr/>
        </p:nvGrpSpPr>
        <p:grpSpPr>
          <a:xfrm rot="0">
            <a:off x="1028700" y="3101423"/>
            <a:ext cx="7807621" cy="6471500"/>
            <a:chOff x="0" y="0"/>
            <a:chExt cx="1729097" cy="1433196"/>
          </a:xfrm>
        </p:grpSpPr>
        <p:sp>
          <p:nvSpPr>
            <p:cNvPr name="Freeform 5" id="5"/>
            <p:cNvSpPr/>
            <p:nvPr/>
          </p:nvSpPr>
          <p:spPr>
            <a:xfrm flipH="false" flipV="false" rot="0">
              <a:off x="0" y="0"/>
              <a:ext cx="1729097" cy="1433196"/>
            </a:xfrm>
            <a:custGeom>
              <a:avLst/>
              <a:gdLst/>
              <a:ahLst/>
              <a:cxnLst/>
              <a:rect r="r" b="b" t="t" l="l"/>
              <a:pathLst>
                <a:path h="1433196" w="1729097">
                  <a:moveTo>
                    <a:pt x="54537" y="0"/>
                  </a:moveTo>
                  <a:lnTo>
                    <a:pt x="1674560" y="0"/>
                  </a:lnTo>
                  <a:cubicBezTo>
                    <a:pt x="1704680" y="0"/>
                    <a:pt x="1729097" y="24417"/>
                    <a:pt x="1729097" y="54537"/>
                  </a:cubicBezTo>
                  <a:lnTo>
                    <a:pt x="1729097" y="1378659"/>
                  </a:lnTo>
                  <a:cubicBezTo>
                    <a:pt x="1729097" y="1408779"/>
                    <a:pt x="1704680" y="1433196"/>
                    <a:pt x="1674560" y="1433196"/>
                  </a:cubicBezTo>
                  <a:lnTo>
                    <a:pt x="54537" y="1433196"/>
                  </a:lnTo>
                  <a:cubicBezTo>
                    <a:pt x="24417" y="1433196"/>
                    <a:pt x="0" y="1408779"/>
                    <a:pt x="0" y="1378659"/>
                  </a:cubicBezTo>
                  <a:lnTo>
                    <a:pt x="0" y="54537"/>
                  </a:lnTo>
                  <a:cubicBezTo>
                    <a:pt x="0" y="24417"/>
                    <a:pt x="24417" y="0"/>
                    <a:pt x="54537" y="0"/>
                  </a:cubicBezTo>
                  <a:close/>
                </a:path>
              </a:pathLst>
            </a:custGeom>
            <a:solidFill>
              <a:srgbClr val="DBDBDB"/>
            </a:solidFill>
          </p:spPr>
        </p:sp>
        <p:sp>
          <p:nvSpPr>
            <p:cNvPr name="TextBox 6" id="6"/>
            <p:cNvSpPr txBox="true"/>
            <p:nvPr/>
          </p:nvSpPr>
          <p:spPr>
            <a:xfrm>
              <a:off x="0" y="-47625"/>
              <a:ext cx="1729097" cy="1480821"/>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9144000" y="3101423"/>
            <a:ext cx="8115300" cy="6471500"/>
            <a:chOff x="0" y="0"/>
            <a:chExt cx="1797236" cy="1433196"/>
          </a:xfrm>
        </p:grpSpPr>
        <p:sp>
          <p:nvSpPr>
            <p:cNvPr name="Freeform 8" id="8"/>
            <p:cNvSpPr/>
            <p:nvPr/>
          </p:nvSpPr>
          <p:spPr>
            <a:xfrm flipH="false" flipV="false" rot="0">
              <a:off x="0" y="0"/>
              <a:ext cx="1797236" cy="1433196"/>
            </a:xfrm>
            <a:custGeom>
              <a:avLst/>
              <a:gdLst/>
              <a:ahLst/>
              <a:cxnLst/>
              <a:rect r="r" b="b" t="t" l="l"/>
              <a:pathLst>
                <a:path h="1433196" w="1797236">
                  <a:moveTo>
                    <a:pt x="52469" y="0"/>
                  </a:moveTo>
                  <a:lnTo>
                    <a:pt x="1744767" y="0"/>
                  </a:lnTo>
                  <a:cubicBezTo>
                    <a:pt x="1758683" y="0"/>
                    <a:pt x="1772028" y="5528"/>
                    <a:pt x="1781869" y="15368"/>
                  </a:cubicBezTo>
                  <a:cubicBezTo>
                    <a:pt x="1791708" y="25208"/>
                    <a:pt x="1797236" y="38554"/>
                    <a:pt x="1797236" y="52469"/>
                  </a:cubicBezTo>
                  <a:lnTo>
                    <a:pt x="1797236" y="1380726"/>
                  </a:lnTo>
                  <a:cubicBezTo>
                    <a:pt x="1797236" y="1409705"/>
                    <a:pt x="1773745" y="1433196"/>
                    <a:pt x="1744767" y="1433196"/>
                  </a:cubicBezTo>
                  <a:lnTo>
                    <a:pt x="52469" y="1433196"/>
                  </a:lnTo>
                  <a:cubicBezTo>
                    <a:pt x="23491" y="1433196"/>
                    <a:pt x="0" y="1409705"/>
                    <a:pt x="0" y="1380726"/>
                  </a:cubicBezTo>
                  <a:lnTo>
                    <a:pt x="0" y="52469"/>
                  </a:lnTo>
                  <a:cubicBezTo>
                    <a:pt x="0" y="23491"/>
                    <a:pt x="23491" y="0"/>
                    <a:pt x="52469" y="0"/>
                  </a:cubicBezTo>
                  <a:close/>
                </a:path>
              </a:pathLst>
            </a:custGeom>
            <a:solidFill>
              <a:srgbClr val="1C1C1D"/>
            </a:solidFill>
          </p:spPr>
        </p:sp>
        <p:sp>
          <p:nvSpPr>
            <p:cNvPr name="TextBox 9" id="9"/>
            <p:cNvSpPr txBox="true"/>
            <p:nvPr/>
          </p:nvSpPr>
          <p:spPr>
            <a:xfrm>
              <a:off x="0" y="-47625"/>
              <a:ext cx="1797236" cy="148082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719436" y="3349228"/>
            <a:ext cx="145107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Pros</a:t>
            </a:r>
          </a:p>
        </p:txBody>
      </p:sp>
      <p:sp>
        <p:nvSpPr>
          <p:cNvPr name="TextBox 11" id="11"/>
          <p:cNvSpPr txBox="true"/>
          <p:nvPr/>
        </p:nvSpPr>
        <p:spPr>
          <a:xfrm rot="0">
            <a:off x="1308690" y="4331573"/>
            <a:ext cx="7247640" cy="45783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Canva Sans"/>
              </a:rPr>
              <a:t>People like cool gadgets</a:t>
            </a:r>
          </a:p>
          <a:p>
            <a:pPr marL="431801" indent="-215900" lvl="1">
              <a:lnSpc>
                <a:spcPts val="2800"/>
              </a:lnSpc>
              <a:buFont typeface="Arial"/>
              <a:buChar char="•"/>
            </a:pPr>
            <a:r>
              <a:rPr lang="en-US" sz="2000">
                <a:solidFill>
                  <a:srgbClr val="000000"/>
                </a:solidFill>
                <a:latin typeface="Canva Sans"/>
              </a:rPr>
              <a:t>Users are guided by the glasses, which superimpose visual queues onto the user’s vision</a:t>
            </a:r>
          </a:p>
          <a:p>
            <a:pPr marL="431801" indent="-215900" lvl="1">
              <a:lnSpc>
                <a:spcPts val="2800"/>
              </a:lnSpc>
              <a:buFont typeface="Arial"/>
              <a:buChar char="•"/>
            </a:pPr>
            <a:r>
              <a:rPr lang="en-US" sz="2000">
                <a:solidFill>
                  <a:srgbClr val="000000"/>
                </a:solidFill>
                <a:latin typeface="Canva Sans"/>
              </a:rPr>
              <a:t>Hands-free convenience, easily take pictures and post recommendations</a:t>
            </a:r>
          </a:p>
          <a:p>
            <a:pPr marL="431801" indent="-215900" lvl="1">
              <a:lnSpc>
                <a:spcPts val="2800"/>
              </a:lnSpc>
              <a:buFont typeface="Arial"/>
              <a:buChar char="•"/>
            </a:pPr>
            <a:r>
              <a:rPr lang="en-US" sz="2000">
                <a:solidFill>
                  <a:srgbClr val="000000"/>
                </a:solidFill>
                <a:latin typeface="Canva Sans"/>
              </a:rPr>
              <a:t>Unique product, less competition</a:t>
            </a:r>
          </a:p>
          <a:p>
            <a:pPr marL="431801" indent="-215900" lvl="1">
              <a:lnSpc>
                <a:spcPts val="2800"/>
              </a:lnSpc>
              <a:buFont typeface="Arial"/>
              <a:buChar char="•"/>
            </a:pPr>
            <a:r>
              <a:rPr lang="en-US" sz="2000">
                <a:solidFill>
                  <a:srgbClr val="000000"/>
                </a:solidFill>
                <a:latin typeface="Canva Sans"/>
              </a:rPr>
              <a:t>Immersive experience</a:t>
            </a:r>
          </a:p>
          <a:p>
            <a:pPr marL="431801" indent="-215900" lvl="1">
              <a:lnSpc>
                <a:spcPts val="2800"/>
              </a:lnSpc>
              <a:buFont typeface="Arial"/>
              <a:buChar char="•"/>
            </a:pPr>
            <a:r>
              <a:rPr lang="en-US" sz="2000">
                <a:solidFill>
                  <a:srgbClr val="000000"/>
                </a:solidFill>
                <a:latin typeface="Canva Sans"/>
              </a:rPr>
              <a:t>AR/VR integration</a:t>
            </a:r>
          </a:p>
          <a:p>
            <a:pPr marL="431801" indent="-215900" lvl="1">
              <a:lnSpc>
                <a:spcPts val="2800"/>
              </a:lnSpc>
              <a:buFont typeface="Arial"/>
              <a:buChar char="•"/>
            </a:pPr>
            <a:r>
              <a:rPr lang="en-US" sz="2000">
                <a:solidFill>
                  <a:srgbClr val="000000"/>
                </a:solidFill>
                <a:latin typeface="Canva Sans"/>
              </a:rPr>
              <a:t>Can be connected to smartphones (think Apple Watch)</a:t>
            </a:r>
          </a:p>
          <a:p>
            <a:pPr marL="431801" indent="-215900" lvl="1">
              <a:lnSpc>
                <a:spcPts val="2800"/>
              </a:lnSpc>
              <a:buFont typeface="Arial"/>
              <a:buChar char="•"/>
            </a:pPr>
            <a:r>
              <a:rPr lang="en-US" sz="2000">
                <a:solidFill>
                  <a:srgbClr val="000000"/>
                </a:solidFill>
                <a:latin typeface="Canva Sans"/>
              </a:rPr>
              <a:t>Can be connected to other smart products (IoT)</a:t>
            </a:r>
          </a:p>
          <a:p>
            <a:pPr marL="431801" indent="-215900" lvl="1">
              <a:lnSpc>
                <a:spcPts val="2800"/>
              </a:lnSpc>
              <a:buFont typeface="Arial"/>
              <a:buChar char="•"/>
            </a:pPr>
            <a:r>
              <a:rPr lang="en-US" sz="2000">
                <a:solidFill>
                  <a:srgbClr val="000000"/>
                </a:solidFill>
                <a:latin typeface="Canva Sans"/>
              </a:rPr>
              <a:t>Potentially more accessible</a:t>
            </a:r>
          </a:p>
          <a:p>
            <a:pPr marL="431801" indent="-215900" lvl="1">
              <a:lnSpc>
                <a:spcPts val="2800"/>
              </a:lnSpc>
              <a:buFont typeface="Arial"/>
              <a:buChar char="•"/>
            </a:pPr>
            <a:r>
              <a:rPr lang="en-US" sz="2000">
                <a:solidFill>
                  <a:srgbClr val="000000"/>
                </a:solidFill>
                <a:latin typeface="Canva Sans"/>
              </a:rPr>
              <a:t>Future Expansion of features: health and fitness tracking </a:t>
            </a:r>
          </a:p>
        </p:txBody>
      </p:sp>
      <p:sp>
        <p:nvSpPr>
          <p:cNvPr name="TextBox 12" id="12"/>
          <p:cNvSpPr txBox="true"/>
          <p:nvPr/>
        </p:nvSpPr>
        <p:spPr>
          <a:xfrm rot="0">
            <a:off x="9577830" y="4331573"/>
            <a:ext cx="7247640" cy="45783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DBDBDB"/>
                </a:solidFill>
                <a:latin typeface="Canva Sans"/>
              </a:rPr>
              <a:t>Users must carry around and wear the glasses</a:t>
            </a:r>
          </a:p>
          <a:p>
            <a:pPr marL="431801" indent="-215900" lvl="1">
              <a:lnSpc>
                <a:spcPts val="2800"/>
              </a:lnSpc>
              <a:buFont typeface="Arial"/>
              <a:buChar char="•"/>
            </a:pPr>
            <a:r>
              <a:rPr lang="en-US" sz="2000">
                <a:solidFill>
                  <a:srgbClr val="DBDBDB"/>
                </a:solidFill>
                <a:latin typeface="Canva Sans"/>
              </a:rPr>
              <a:t>Harder to integrate software updates</a:t>
            </a:r>
          </a:p>
          <a:p>
            <a:pPr marL="431801" indent="-215900" lvl="1">
              <a:lnSpc>
                <a:spcPts val="2800"/>
              </a:lnSpc>
              <a:buFont typeface="Arial"/>
              <a:buChar char="•"/>
            </a:pPr>
            <a:r>
              <a:rPr lang="en-US" sz="2000">
                <a:solidFill>
                  <a:srgbClr val="DBDBDB"/>
                </a:solidFill>
                <a:latin typeface="Canva Sans"/>
              </a:rPr>
              <a:t>Not optimal for people who already wear glasses</a:t>
            </a:r>
          </a:p>
          <a:p>
            <a:pPr marL="431801" indent="-215900" lvl="1">
              <a:lnSpc>
                <a:spcPts val="2800"/>
              </a:lnSpc>
              <a:buFont typeface="Arial"/>
              <a:buChar char="•"/>
            </a:pPr>
            <a:r>
              <a:rPr lang="en-US" sz="2000">
                <a:solidFill>
                  <a:srgbClr val="DBDBDB"/>
                </a:solidFill>
                <a:latin typeface="Canva Sans"/>
              </a:rPr>
              <a:t>Affordability issues </a:t>
            </a:r>
          </a:p>
          <a:p>
            <a:pPr marL="431801" indent="-215900" lvl="1">
              <a:lnSpc>
                <a:spcPts val="2800"/>
              </a:lnSpc>
              <a:buFont typeface="Arial"/>
              <a:buChar char="•"/>
            </a:pPr>
            <a:r>
              <a:rPr lang="en-US" sz="2000">
                <a:solidFill>
                  <a:srgbClr val="DBDBDB"/>
                </a:solidFill>
                <a:latin typeface="Canva Sans"/>
              </a:rPr>
              <a:t>Battery life, needs separate charger probably</a:t>
            </a:r>
          </a:p>
          <a:p>
            <a:pPr marL="431801" indent="-215900" lvl="1">
              <a:lnSpc>
                <a:spcPts val="2800"/>
              </a:lnSpc>
              <a:buFont typeface="Arial"/>
              <a:buChar char="•"/>
            </a:pPr>
            <a:r>
              <a:rPr lang="en-US" sz="2000">
                <a:solidFill>
                  <a:srgbClr val="DBDBDB"/>
                </a:solidFill>
                <a:latin typeface="Canva Sans"/>
              </a:rPr>
              <a:t>Privacy concerns, especially given built-in camera</a:t>
            </a:r>
          </a:p>
          <a:p>
            <a:pPr marL="431801" indent="-215900" lvl="1">
              <a:lnSpc>
                <a:spcPts val="2800"/>
              </a:lnSpc>
              <a:buFont typeface="Arial"/>
              <a:buChar char="•"/>
            </a:pPr>
            <a:r>
              <a:rPr lang="en-US" sz="2000">
                <a:solidFill>
                  <a:srgbClr val="DBDBDB"/>
                </a:solidFill>
                <a:latin typeface="Canva Sans"/>
              </a:rPr>
              <a:t>Fashion and aesthetics — some people don’t like glasses</a:t>
            </a:r>
          </a:p>
          <a:p>
            <a:pPr marL="431801" indent="-215900" lvl="1">
              <a:lnSpc>
                <a:spcPts val="2800"/>
              </a:lnSpc>
              <a:buFont typeface="Arial"/>
              <a:buChar char="•"/>
            </a:pPr>
            <a:r>
              <a:rPr lang="en-US" sz="2000">
                <a:solidFill>
                  <a:srgbClr val="DBDBDB"/>
                </a:solidFill>
                <a:latin typeface="Canva Sans"/>
              </a:rPr>
              <a:t>Learning curve — not everyone is familiar with wearable technology</a:t>
            </a:r>
          </a:p>
          <a:p>
            <a:pPr marL="431801" indent="-215900" lvl="1">
              <a:lnSpc>
                <a:spcPts val="2800"/>
              </a:lnSpc>
              <a:buFont typeface="Arial"/>
              <a:buChar char="•"/>
            </a:pPr>
            <a:r>
              <a:rPr lang="en-US" sz="2000">
                <a:solidFill>
                  <a:srgbClr val="DBDBDB"/>
                </a:solidFill>
                <a:latin typeface="Canva Sans"/>
              </a:rPr>
              <a:t>Health concerns with wearing smart glasses for prolonged periods</a:t>
            </a:r>
          </a:p>
          <a:p>
            <a:pPr marL="431801" indent="-215900" lvl="1">
              <a:lnSpc>
                <a:spcPts val="2800"/>
              </a:lnSpc>
              <a:buFont typeface="Arial"/>
              <a:buChar char="•"/>
            </a:pPr>
            <a:r>
              <a:rPr lang="en-US" sz="2000">
                <a:solidFill>
                  <a:srgbClr val="DBDBDB"/>
                </a:solidFill>
                <a:latin typeface="Canva Sans"/>
              </a:rPr>
              <a:t>Sustainability and waste</a:t>
            </a:r>
          </a:p>
        </p:txBody>
      </p:sp>
      <p:sp>
        <p:nvSpPr>
          <p:cNvPr name="TextBox 13" id="13"/>
          <p:cNvSpPr txBox="true"/>
          <p:nvPr/>
        </p:nvSpPr>
        <p:spPr>
          <a:xfrm rot="0">
            <a:off x="9855096" y="3349228"/>
            <a:ext cx="1620292"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Cons</a:t>
            </a:r>
          </a:p>
        </p:txBody>
      </p:sp>
    </p:spTree>
  </p:cSld>
  <p:clrMapOvr>
    <a:masterClrMapping/>
  </p:clrMapOvr>
</p:sld>
</file>

<file path=ppt/slides/slide65.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944298"/>
            <a:ext cx="15615242"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Mobile App: Pros and Cons</a:t>
            </a:r>
          </a:p>
        </p:txBody>
      </p:sp>
      <p:grpSp>
        <p:nvGrpSpPr>
          <p:cNvPr name="Group 4" id="4"/>
          <p:cNvGrpSpPr/>
          <p:nvPr/>
        </p:nvGrpSpPr>
        <p:grpSpPr>
          <a:xfrm rot="0">
            <a:off x="1028700" y="3028817"/>
            <a:ext cx="7807621" cy="6471500"/>
            <a:chOff x="0" y="0"/>
            <a:chExt cx="1729097" cy="1433196"/>
          </a:xfrm>
        </p:grpSpPr>
        <p:sp>
          <p:nvSpPr>
            <p:cNvPr name="Freeform 5" id="5"/>
            <p:cNvSpPr/>
            <p:nvPr/>
          </p:nvSpPr>
          <p:spPr>
            <a:xfrm flipH="false" flipV="false" rot="0">
              <a:off x="0" y="0"/>
              <a:ext cx="1729097" cy="1433196"/>
            </a:xfrm>
            <a:custGeom>
              <a:avLst/>
              <a:gdLst/>
              <a:ahLst/>
              <a:cxnLst/>
              <a:rect r="r" b="b" t="t" l="l"/>
              <a:pathLst>
                <a:path h="1433196" w="1729097">
                  <a:moveTo>
                    <a:pt x="54537" y="0"/>
                  </a:moveTo>
                  <a:lnTo>
                    <a:pt x="1674560" y="0"/>
                  </a:lnTo>
                  <a:cubicBezTo>
                    <a:pt x="1704680" y="0"/>
                    <a:pt x="1729097" y="24417"/>
                    <a:pt x="1729097" y="54537"/>
                  </a:cubicBezTo>
                  <a:lnTo>
                    <a:pt x="1729097" y="1378659"/>
                  </a:lnTo>
                  <a:cubicBezTo>
                    <a:pt x="1729097" y="1408779"/>
                    <a:pt x="1704680" y="1433196"/>
                    <a:pt x="1674560" y="1433196"/>
                  </a:cubicBezTo>
                  <a:lnTo>
                    <a:pt x="54537" y="1433196"/>
                  </a:lnTo>
                  <a:cubicBezTo>
                    <a:pt x="24417" y="1433196"/>
                    <a:pt x="0" y="1408779"/>
                    <a:pt x="0" y="1378659"/>
                  </a:cubicBezTo>
                  <a:lnTo>
                    <a:pt x="0" y="54537"/>
                  </a:lnTo>
                  <a:cubicBezTo>
                    <a:pt x="0" y="24417"/>
                    <a:pt x="24417" y="0"/>
                    <a:pt x="54537" y="0"/>
                  </a:cubicBezTo>
                  <a:close/>
                </a:path>
              </a:pathLst>
            </a:custGeom>
            <a:solidFill>
              <a:srgbClr val="DBDBDB"/>
            </a:solidFill>
          </p:spPr>
        </p:sp>
        <p:sp>
          <p:nvSpPr>
            <p:cNvPr name="TextBox 6" id="6"/>
            <p:cNvSpPr txBox="true"/>
            <p:nvPr/>
          </p:nvSpPr>
          <p:spPr>
            <a:xfrm>
              <a:off x="0" y="-47625"/>
              <a:ext cx="1729097" cy="1480821"/>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9144000" y="3028817"/>
            <a:ext cx="8115300" cy="6471500"/>
            <a:chOff x="0" y="0"/>
            <a:chExt cx="1797236" cy="1433196"/>
          </a:xfrm>
        </p:grpSpPr>
        <p:sp>
          <p:nvSpPr>
            <p:cNvPr name="Freeform 8" id="8"/>
            <p:cNvSpPr/>
            <p:nvPr/>
          </p:nvSpPr>
          <p:spPr>
            <a:xfrm flipH="false" flipV="false" rot="0">
              <a:off x="0" y="0"/>
              <a:ext cx="1797236" cy="1433196"/>
            </a:xfrm>
            <a:custGeom>
              <a:avLst/>
              <a:gdLst/>
              <a:ahLst/>
              <a:cxnLst/>
              <a:rect r="r" b="b" t="t" l="l"/>
              <a:pathLst>
                <a:path h="1433196" w="1797236">
                  <a:moveTo>
                    <a:pt x="52469" y="0"/>
                  </a:moveTo>
                  <a:lnTo>
                    <a:pt x="1744767" y="0"/>
                  </a:lnTo>
                  <a:cubicBezTo>
                    <a:pt x="1758683" y="0"/>
                    <a:pt x="1772028" y="5528"/>
                    <a:pt x="1781869" y="15368"/>
                  </a:cubicBezTo>
                  <a:cubicBezTo>
                    <a:pt x="1791708" y="25208"/>
                    <a:pt x="1797236" y="38554"/>
                    <a:pt x="1797236" y="52469"/>
                  </a:cubicBezTo>
                  <a:lnTo>
                    <a:pt x="1797236" y="1380726"/>
                  </a:lnTo>
                  <a:cubicBezTo>
                    <a:pt x="1797236" y="1409705"/>
                    <a:pt x="1773745" y="1433196"/>
                    <a:pt x="1744767" y="1433196"/>
                  </a:cubicBezTo>
                  <a:lnTo>
                    <a:pt x="52469" y="1433196"/>
                  </a:lnTo>
                  <a:cubicBezTo>
                    <a:pt x="23491" y="1433196"/>
                    <a:pt x="0" y="1409705"/>
                    <a:pt x="0" y="1380726"/>
                  </a:cubicBezTo>
                  <a:lnTo>
                    <a:pt x="0" y="52469"/>
                  </a:lnTo>
                  <a:cubicBezTo>
                    <a:pt x="0" y="23491"/>
                    <a:pt x="23491" y="0"/>
                    <a:pt x="52469" y="0"/>
                  </a:cubicBezTo>
                  <a:close/>
                </a:path>
              </a:pathLst>
            </a:custGeom>
            <a:solidFill>
              <a:srgbClr val="1C1C1D"/>
            </a:solidFill>
          </p:spPr>
        </p:sp>
        <p:sp>
          <p:nvSpPr>
            <p:cNvPr name="TextBox 9" id="9"/>
            <p:cNvSpPr txBox="true"/>
            <p:nvPr/>
          </p:nvSpPr>
          <p:spPr>
            <a:xfrm>
              <a:off x="0" y="-47625"/>
              <a:ext cx="1797236" cy="148082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719436" y="3276623"/>
            <a:ext cx="145107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Pros</a:t>
            </a:r>
          </a:p>
        </p:txBody>
      </p:sp>
      <p:sp>
        <p:nvSpPr>
          <p:cNvPr name="TextBox 11" id="11"/>
          <p:cNvSpPr txBox="true"/>
          <p:nvPr/>
        </p:nvSpPr>
        <p:spPr>
          <a:xfrm rot="0">
            <a:off x="1346633" y="4258968"/>
            <a:ext cx="7489688" cy="45783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000000"/>
                </a:solidFill>
                <a:latin typeface="Canva Sans"/>
              </a:rPr>
              <a:t>Accessible and portable: most people carry around smartphones</a:t>
            </a:r>
          </a:p>
          <a:p>
            <a:pPr marL="431801" indent="-215900" lvl="1">
              <a:lnSpc>
                <a:spcPts val="2800"/>
              </a:lnSpc>
              <a:buFont typeface="Arial"/>
              <a:buChar char="•"/>
            </a:pPr>
            <a:r>
              <a:rPr lang="en-US" sz="2000">
                <a:solidFill>
                  <a:srgbClr val="000000"/>
                </a:solidFill>
                <a:latin typeface="Canva Sans"/>
              </a:rPr>
              <a:t>Coherent aesthetic within app</a:t>
            </a:r>
          </a:p>
          <a:p>
            <a:pPr marL="431801" indent="-215900" lvl="1">
              <a:lnSpc>
                <a:spcPts val="2800"/>
              </a:lnSpc>
              <a:buFont typeface="Arial"/>
              <a:buChar char="•"/>
            </a:pPr>
            <a:r>
              <a:rPr lang="en-US" sz="2000">
                <a:solidFill>
                  <a:srgbClr val="000000"/>
                </a:solidFill>
                <a:latin typeface="Canva Sans"/>
              </a:rPr>
              <a:t>Easier to integrate more features than wearable or text-based</a:t>
            </a:r>
          </a:p>
          <a:p>
            <a:pPr marL="431801" indent="-215900" lvl="1">
              <a:lnSpc>
                <a:spcPts val="2800"/>
              </a:lnSpc>
              <a:buFont typeface="Arial"/>
              <a:buChar char="•"/>
            </a:pPr>
            <a:r>
              <a:rPr lang="en-US" sz="2000">
                <a:solidFill>
                  <a:srgbClr val="000000"/>
                </a:solidFill>
                <a:latin typeface="Canva Sans"/>
              </a:rPr>
              <a:t>Can be used by a wide audience</a:t>
            </a:r>
          </a:p>
          <a:p>
            <a:pPr marL="431801" indent="-215900" lvl="1">
              <a:lnSpc>
                <a:spcPts val="2800"/>
              </a:lnSpc>
              <a:buFont typeface="Arial"/>
              <a:buChar char="•"/>
            </a:pPr>
            <a:r>
              <a:rPr lang="en-US" sz="2000">
                <a:solidFill>
                  <a:srgbClr val="000000"/>
                </a:solidFill>
                <a:latin typeface="Canva Sans"/>
              </a:rPr>
              <a:t>Push notifications can be enabled or disabled</a:t>
            </a:r>
          </a:p>
          <a:p>
            <a:pPr marL="431801" indent="-215900" lvl="1">
              <a:lnSpc>
                <a:spcPts val="2800"/>
              </a:lnSpc>
              <a:buFont typeface="Arial"/>
              <a:buChar char="•"/>
            </a:pPr>
            <a:r>
              <a:rPr lang="en-US" sz="2000">
                <a:solidFill>
                  <a:srgbClr val="000000"/>
                </a:solidFill>
                <a:latin typeface="Canva Sans"/>
              </a:rPr>
              <a:t>Navigable visual map</a:t>
            </a:r>
          </a:p>
          <a:p>
            <a:pPr marL="431801" indent="-215900" lvl="1">
              <a:lnSpc>
                <a:spcPts val="2800"/>
              </a:lnSpc>
              <a:buFont typeface="Arial"/>
              <a:buChar char="•"/>
            </a:pPr>
            <a:r>
              <a:rPr lang="en-US" sz="2000">
                <a:solidFill>
                  <a:srgbClr val="000000"/>
                </a:solidFill>
                <a:latin typeface="Canva Sans"/>
              </a:rPr>
              <a:t>Better performance for specific tasks</a:t>
            </a:r>
          </a:p>
          <a:p>
            <a:pPr marL="431801" indent="-215900" lvl="1">
              <a:lnSpc>
                <a:spcPts val="2800"/>
              </a:lnSpc>
              <a:buFont typeface="Arial"/>
              <a:buChar char="•"/>
            </a:pPr>
            <a:r>
              <a:rPr lang="en-US" sz="2000">
                <a:solidFill>
                  <a:srgbClr val="000000"/>
                </a:solidFill>
                <a:latin typeface="Canva Sans"/>
              </a:rPr>
              <a:t>Potential integration with other apps (Google Maps)</a:t>
            </a:r>
          </a:p>
          <a:p>
            <a:pPr>
              <a:lnSpc>
                <a:spcPts val="2800"/>
              </a:lnSpc>
            </a:pPr>
            <a:r>
              <a:rPr lang="en-US" sz="2000">
                <a:solidFill>
                  <a:srgbClr val="000000"/>
                </a:solidFill>
                <a:latin typeface="Canva Sans"/>
              </a:rPr>
              <a:t>From a developer standpoint: </a:t>
            </a:r>
          </a:p>
          <a:p>
            <a:pPr marL="431801" indent="-215900" lvl="1">
              <a:lnSpc>
                <a:spcPts val="2800"/>
              </a:lnSpc>
              <a:buFont typeface="Arial"/>
              <a:buChar char="•"/>
            </a:pPr>
            <a:r>
              <a:rPr lang="en-US" sz="2000">
                <a:solidFill>
                  <a:srgbClr val="000000"/>
                </a:solidFill>
                <a:latin typeface="Canva Sans"/>
              </a:rPr>
              <a:t>software is easier to update</a:t>
            </a:r>
          </a:p>
          <a:p>
            <a:pPr marL="431801" indent="-215900" lvl="1">
              <a:lnSpc>
                <a:spcPts val="2800"/>
              </a:lnSpc>
              <a:buFont typeface="Arial"/>
              <a:buChar char="•"/>
            </a:pPr>
            <a:r>
              <a:rPr lang="en-US" sz="2000">
                <a:solidFill>
                  <a:srgbClr val="000000"/>
                </a:solidFill>
                <a:latin typeface="Canva Sans"/>
              </a:rPr>
              <a:t>less NLP than text-based</a:t>
            </a:r>
          </a:p>
        </p:txBody>
      </p:sp>
      <p:sp>
        <p:nvSpPr>
          <p:cNvPr name="TextBox 12" id="12"/>
          <p:cNvSpPr txBox="true"/>
          <p:nvPr/>
        </p:nvSpPr>
        <p:spPr>
          <a:xfrm rot="0">
            <a:off x="9372090" y="4258968"/>
            <a:ext cx="7659121" cy="457835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DBDBDB"/>
                </a:solidFill>
                <a:latin typeface="Canva Sans"/>
              </a:rPr>
              <a:t>People are averse to downloading another app and making another account, especially people we interviewed</a:t>
            </a:r>
          </a:p>
          <a:p>
            <a:pPr marL="431801" indent="-215900" lvl="1">
              <a:lnSpc>
                <a:spcPts val="2800"/>
              </a:lnSpc>
              <a:buFont typeface="Arial"/>
              <a:buChar char="•"/>
            </a:pPr>
            <a:r>
              <a:rPr lang="en-US" sz="2000">
                <a:solidFill>
                  <a:srgbClr val="DBDBDB"/>
                </a:solidFill>
                <a:latin typeface="Canva Sans"/>
              </a:rPr>
              <a:t>Learning curve: multiple tabs and complex functionality may confuse users</a:t>
            </a:r>
          </a:p>
          <a:p>
            <a:pPr marL="431801" indent="-215900" lvl="1">
              <a:lnSpc>
                <a:spcPts val="2800"/>
              </a:lnSpc>
              <a:buFont typeface="Arial"/>
              <a:buChar char="•"/>
            </a:pPr>
            <a:r>
              <a:rPr lang="en-US" sz="2000">
                <a:solidFill>
                  <a:srgbClr val="DBDBDB"/>
                </a:solidFill>
                <a:latin typeface="Canva Sans"/>
              </a:rPr>
              <a:t>reliance on WiFi as opposed to just service</a:t>
            </a:r>
          </a:p>
          <a:p>
            <a:pPr marL="431801" indent="-215900" lvl="1">
              <a:lnSpc>
                <a:spcPts val="2800"/>
              </a:lnSpc>
              <a:buFont typeface="Arial"/>
              <a:buChar char="•"/>
            </a:pPr>
            <a:r>
              <a:rPr lang="en-US" sz="2000">
                <a:solidFill>
                  <a:srgbClr val="DBDBDB"/>
                </a:solidFill>
                <a:latin typeface="Canva Sans"/>
              </a:rPr>
              <a:t>Takes up storage space</a:t>
            </a:r>
          </a:p>
          <a:p>
            <a:pPr marL="431801" indent="-215900" lvl="1">
              <a:lnSpc>
                <a:spcPts val="2800"/>
              </a:lnSpc>
              <a:buFont typeface="Arial"/>
              <a:buChar char="•"/>
            </a:pPr>
            <a:r>
              <a:rPr lang="en-US" sz="2000">
                <a:solidFill>
                  <a:srgbClr val="DBDBDB"/>
                </a:solidFill>
                <a:latin typeface="Canva Sans"/>
              </a:rPr>
              <a:t>Privacy concerns</a:t>
            </a:r>
          </a:p>
          <a:p>
            <a:pPr marL="431801" indent="-215900" lvl="1">
              <a:lnSpc>
                <a:spcPts val="2800"/>
              </a:lnSpc>
              <a:buFont typeface="Arial"/>
              <a:buChar char="•"/>
            </a:pPr>
            <a:r>
              <a:rPr lang="en-US" sz="2000">
                <a:solidFill>
                  <a:srgbClr val="DBDBDB"/>
                </a:solidFill>
                <a:latin typeface="Canva Sans"/>
              </a:rPr>
              <a:t>Potentially addicting (think Instagram Explore or even Venmo transactions page)</a:t>
            </a:r>
          </a:p>
          <a:p>
            <a:pPr>
              <a:lnSpc>
                <a:spcPts val="2800"/>
              </a:lnSpc>
            </a:pPr>
            <a:r>
              <a:rPr lang="en-US" sz="2000">
                <a:solidFill>
                  <a:srgbClr val="DBDBDB"/>
                </a:solidFill>
                <a:latin typeface="Canva Sans"/>
              </a:rPr>
              <a:t>From developer standpoint:</a:t>
            </a:r>
          </a:p>
          <a:p>
            <a:pPr marL="431801" indent="-215900" lvl="1">
              <a:lnSpc>
                <a:spcPts val="2800"/>
              </a:lnSpc>
              <a:buFont typeface="Arial"/>
              <a:buChar char="•"/>
            </a:pPr>
            <a:r>
              <a:rPr lang="en-US" sz="2000">
                <a:solidFill>
                  <a:srgbClr val="DBDBDB"/>
                </a:solidFill>
                <a:latin typeface="Canva Sans"/>
              </a:rPr>
              <a:t>Competetive app market</a:t>
            </a:r>
          </a:p>
          <a:p>
            <a:pPr marL="431801" indent="-215900" lvl="1">
              <a:lnSpc>
                <a:spcPts val="2800"/>
              </a:lnSpc>
              <a:buFont typeface="Arial"/>
              <a:buChar char="•"/>
            </a:pPr>
            <a:r>
              <a:rPr lang="en-US" sz="2000">
                <a:solidFill>
                  <a:srgbClr val="DBDBDB"/>
                </a:solidFill>
                <a:latin typeface="Canva Sans"/>
              </a:rPr>
              <a:t>Developing a cross-platform app that is compatible across different phone types</a:t>
            </a:r>
          </a:p>
        </p:txBody>
      </p:sp>
      <p:sp>
        <p:nvSpPr>
          <p:cNvPr name="TextBox 13" id="13"/>
          <p:cNvSpPr txBox="true"/>
          <p:nvPr/>
        </p:nvSpPr>
        <p:spPr>
          <a:xfrm rot="0">
            <a:off x="9855096" y="3276623"/>
            <a:ext cx="1620292" cy="887095"/>
          </a:xfrm>
          <a:prstGeom prst="rect">
            <a:avLst/>
          </a:prstGeom>
        </p:spPr>
        <p:txBody>
          <a:bodyPr anchor="t" rtlCol="false" tIns="0" lIns="0" bIns="0" rIns="0">
            <a:spAutoFit/>
          </a:bodyPr>
          <a:lstStyle/>
          <a:p>
            <a:pPr algn="ctr">
              <a:lnSpc>
                <a:spcPts val="7279"/>
              </a:lnSpc>
            </a:pPr>
            <a:r>
              <a:rPr lang="en-US" sz="5199">
                <a:solidFill>
                  <a:srgbClr val="DBDBDB"/>
                </a:solidFill>
                <a:latin typeface="Canva Sans Bold"/>
              </a:rPr>
              <a:t>Cons</a:t>
            </a:r>
          </a:p>
        </p:txBody>
      </p:sp>
    </p:spTree>
  </p:cSld>
  <p:clrMapOvr>
    <a:masterClrMapping/>
  </p:clrMapOvr>
</p:sld>
</file>

<file path=ppt/slides/slide6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Script</a:t>
            </a:r>
          </a:p>
        </p:txBody>
      </p:sp>
      <p:sp>
        <p:nvSpPr>
          <p:cNvPr name="TextBox 6" id="6"/>
          <p:cNvSpPr txBox="true"/>
          <p:nvPr/>
        </p:nvSpPr>
        <p:spPr>
          <a:xfrm rot="0">
            <a:off x="506055" y="2964789"/>
            <a:ext cx="17275889" cy="6621145"/>
          </a:xfrm>
          <a:prstGeom prst="rect">
            <a:avLst/>
          </a:prstGeom>
        </p:spPr>
        <p:txBody>
          <a:bodyPr anchor="t" rtlCol="false" tIns="0" lIns="0" bIns="0" rIns="0">
            <a:spAutoFit/>
          </a:bodyPr>
          <a:lstStyle/>
          <a:p>
            <a:pPr marL="474979" indent="-237490" lvl="1">
              <a:lnSpc>
                <a:spcPts val="3079"/>
              </a:lnSpc>
              <a:spcBef>
                <a:spcPct val="0"/>
              </a:spcBef>
              <a:buFont typeface="Arial"/>
              <a:buChar char="•"/>
            </a:pPr>
            <a:r>
              <a:rPr lang="en-US" sz="2199" spc="-21">
                <a:solidFill>
                  <a:srgbClr val="000000"/>
                </a:solidFill>
                <a:latin typeface="Be Vietnam"/>
              </a:rPr>
              <a:t>(Introduce ourselves and the premise of our app) “Our app allows users to see what services their friends are using and liking. In terms of services, we mean mechanics, plumbers, nannies, or even people like doctors. Our app actually extends your network beyond just immediate friends, connecting friends of friends as well. Of course, users can also leave recommendations for their own favorite services to share with others. We picked this domain because public reviews for services are often sparse or misleading, and we picked this solution because people generally trust their network for good service recommendations.”</a:t>
            </a:r>
          </a:p>
          <a:p>
            <a:pPr marL="474979" indent="-237490" lvl="1">
              <a:lnSpc>
                <a:spcPts val="3079"/>
              </a:lnSpc>
              <a:spcBef>
                <a:spcPct val="0"/>
              </a:spcBef>
              <a:buFont typeface="Arial"/>
              <a:buChar char="•"/>
            </a:pPr>
            <a:r>
              <a:rPr lang="en-US" sz="2199" spc="-21">
                <a:solidFill>
                  <a:srgbClr val="000000"/>
                </a:solidFill>
                <a:latin typeface="Be Vietnam"/>
              </a:rPr>
              <a:t>(Simple Task) Ok, so let’s imagine that your car broke down, and you’re looking for a mechanic. Can you try to search among your network for a mechanic that you could visit?</a:t>
            </a:r>
          </a:p>
          <a:p>
            <a:pPr marL="474979" indent="-237490" lvl="1">
              <a:lnSpc>
                <a:spcPts val="3079"/>
              </a:lnSpc>
              <a:spcBef>
                <a:spcPct val="0"/>
              </a:spcBef>
              <a:buFont typeface="Arial"/>
              <a:buChar char="•"/>
            </a:pPr>
            <a:r>
              <a:rPr lang="en-US" sz="2199" spc="-21">
                <a:solidFill>
                  <a:srgbClr val="000000"/>
                </a:solidFill>
                <a:latin typeface="Be Vietnam"/>
              </a:rPr>
              <a:t>(Moderate Task) Great! Now let’s imagine that you really liked a landscaper you worked with recently. Her name is Ms. Fantastic Landscaper. You want to leave a good recommendation to share with your network. How would you go about doing that?</a:t>
            </a:r>
          </a:p>
          <a:p>
            <a:pPr marL="474979" indent="-237490" lvl="1">
              <a:lnSpc>
                <a:spcPts val="3079"/>
              </a:lnSpc>
              <a:spcBef>
                <a:spcPct val="0"/>
              </a:spcBef>
              <a:buFont typeface="Arial"/>
              <a:buChar char="•"/>
            </a:pPr>
            <a:r>
              <a:rPr lang="en-US" sz="2199" spc="-21">
                <a:solidFill>
                  <a:srgbClr val="000000"/>
                </a:solidFill>
                <a:latin typeface="Be Vietnam"/>
              </a:rPr>
              <a:t>(Complex Task: Sender) Ok so some time has passed and now you’re looking for a nanny. Can you try finding a nanny?</a:t>
            </a:r>
          </a:p>
          <a:p>
            <a:pPr marL="949959" indent="-316653" lvl="2">
              <a:lnSpc>
                <a:spcPts val="3079"/>
              </a:lnSpc>
              <a:spcBef>
                <a:spcPct val="0"/>
              </a:spcBef>
              <a:buFont typeface="Arial"/>
              <a:buChar char="•"/>
            </a:pPr>
            <a:r>
              <a:rPr lang="en-US" sz="2199" spc="-21">
                <a:solidFill>
                  <a:srgbClr val="000000"/>
                </a:solidFill>
                <a:latin typeface="Be Vietnam"/>
              </a:rPr>
              <a:t>...</a:t>
            </a:r>
            <a:r>
              <a:rPr lang="en-US" sz="2199" spc="-21">
                <a:solidFill>
                  <a:srgbClr val="000000"/>
                </a:solidFill>
                <a:latin typeface="Be Vietnam"/>
              </a:rPr>
              <a:t>So you may have noticed that no one in your network has a recommendation for a nanny right now. Can you think of how you may request a recommendation, in case one of your friends just hasn’t inputted their information into the app? Essentially, you want to make a recommendation request for a nanny. </a:t>
            </a:r>
          </a:p>
          <a:p>
            <a:pPr marL="474979" indent="-237490" lvl="1">
              <a:lnSpc>
                <a:spcPts val="3079"/>
              </a:lnSpc>
              <a:spcBef>
                <a:spcPct val="0"/>
              </a:spcBef>
              <a:buFont typeface="Arial"/>
              <a:buChar char="•"/>
            </a:pPr>
            <a:r>
              <a:rPr lang="en-US" sz="2199" spc="-21">
                <a:solidFill>
                  <a:srgbClr val="000000"/>
                </a:solidFill>
                <a:latin typeface="Be Vietnam"/>
              </a:rPr>
              <a:t>(Complex Task: Receiver) Nice job! I see that you have sent this request out among your friends. Now let’s imagine that you are your friend, so you just received the request for the nanny. Unfortunately, you don’t have a nanny in mind to fulfill the request. How would you respond to this screen</a:t>
            </a:r>
          </a:p>
          <a:p>
            <a:pPr marL="949959" indent="-316653" lvl="2">
              <a:lnSpc>
                <a:spcPts val="3079"/>
              </a:lnSpc>
              <a:spcBef>
                <a:spcPct val="0"/>
              </a:spcBef>
              <a:buFont typeface="Arial"/>
              <a:buChar char="•"/>
            </a:pPr>
            <a:r>
              <a:rPr lang="en-US" sz="2199" spc="-21">
                <a:solidFill>
                  <a:srgbClr val="000000"/>
                </a:solidFill>
                <a:latin typeface="Be Vietnam"/>
              </a:rPr>
              <a:t>Great! Thanks for passing along the request to your network, perhaps one of them will have a good nanny recommendation!</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008049" y="3217126"/>
            <a:ext cx="10271901" cy="6041174"/>
          </a:xfrm>
          <a:custGeom>
            <a:avLst/>
            <a:gdLst/>
            <a:ahLst/>
            <a:cxnLst/>
            <a:rect r="r" b="b" t="t" l="l"/>
            <a:pathLst>
              <a:path h="6041174" w="10271901">
                <a:moveTo>
                  <a:pt x="0" y="0"/>
                </a:moveTo>
                <a:lnTo>
                  <a:pt x="10271902" y="0"/>
                </a:lnTo>
                <a:lnTo>
                  <a:pt x="10271902" y="6041174"/>
                </a:lnTo>
                <a:lnTo>
                  <a:pt x="0" y="6041174"/>
                </a:lnTo>
                <a:lnTo>
                  <a:pt x="0" y="0"/>
                </a:lnTo>
                <a:close/>
              </a:path>
            </a:pathLst>
          </a:custGeom>
          <a:blipFill>
            <a:blip r:embed="rId2"/>
            <a:stretch>
              <a:fillRect l="0" t="0" r="0" b="0"/>
            </a:stretch>
          </a:blipFill>
        </p:spPr>
      </p:sp>
      <p:sp>
        <p:nvSpPr>
          <p:cNvPr name="TextBox 6" id="6"/>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Critical Incident Log</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008049" y="4534982"/>
            <a:ext cx="10271901" cy="4066756"/>
          </a:xfrm>
          <a:custGeom>
            <a:avLst/>
            <a:gdLst/>
            <a:ahLst/>
            <a:cxnLst/>
            <a:rect r="r" b="b" t="t" l="l"/>
            <a:pathLst>
              <a:path h="4066756" w="10271901">
                <a:moveTo>
                  <a:pt x="0" y="0"/>
                </a:moveTo>
                <a:lnTo>
                  <a:pt x="10271902" y="0"/>
                </a:lnTo>
                <a:lnTo>
                  <a:pt x="10271902" y="4066757"/>
                </a:lnTo>
                <a:lnTo>
                  <a:pt x="0" y="4066757"/>
                </a:lnTo>
                <a:lnTo>
                  <a:pt x="0" y="0"/>
                </a:lnTo>
                <a:close/>
              </a:path>
            </a:pathLst>
          </a:custGeom>
          <a:blipFill>
            <a:blip r:embed="rId2"/>
            <a:stretch>
              <a:fillRect l="0" t="0" r="0" b="0"/>
            </a:stretch>
          </a:blipFill>
        </p:spPr>
      </p:sp>
      <p:sp>
        <p:nvSpPr>
          <p:cNvPr name="TextBox 6" id="6"/>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Critical Incident Log (cont.)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3844929"/>
            <a:ext cx="8115300"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Sketching Explorations </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02</a:t>
            </a:r>
          </a:p>
        </p:txBody>
      </p:sp>
      <p:sp>
        <p:nvSpPr>
          <p:cNvPr name="Freeform 5" id="5"/>
          <p:cNvSpPr/>
          <p:nvPr/>
        </p:nvSpPr>
        <p:spPr>
          <a:xfrm flipH="false" flipV="false" rot="0">
            <a:off x="907314"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289003" cy="713459"/>
            <a:chOff x="0" y="0"/>
            <a:chExt cx="1877922" cy="183814"/>
          </a:xfrm>
        </p:grpSpPr>
        <p:sp>
          <p:nvSpPr>
            <p:cNvPr name="Freeform 3" id="3"/>
            <p:cNvSpPr/>
            <p:nvPr/>
          </p:nvSpPr>
          <p:spPr>
            <a:xfrm flipH="false" flipV="false" rot="0">
              <a:off x="0" y="0"/>
              <a:ext cx="1877922" cy="183814"/>
            </a:xfrm>
            <a:custGeom>
              <a:avLst/>
              <a:gdLst/>
              <a:ahLst/>
              <a:cxnLst/>
              <a:rect r="r" b="b" t="t" l="l"/>
              <a:pathLst>
                <a:path h="183814" w="1877922">
                  <a:moveTo>
                    <a:pt x="58418" y="0"/>
                  </a:moveTo>
                  <a:lnTo>
                    <a:pt x="1819504" y="0"/>
                  </a:lnTo>
                  <a:cubicBezTo>
                    <a:pt x="1834997" y="0"/>
                    <a:pt x="1849856" y="6155"/>
                    <a:pt x="1860812" y="17110"/>
                  </a:cubicBezTo>
                  <a:cubicBezTo>
                    <a:pt x="1871767" y="28066"/>
                    <a:pt x="1877922" y="42924"/>
                    <a:pt x="1877922" y="58418"/>
                  </a:cubicBezTo>
                  <a:lnTo>
                    <a:pt x="1877922" y="125396"/>
                  </a:lnTo>
                  <a:cubicBezTo>
                    <a:pt x="1877922" y="140890"/>
                    <a:pt x="1871767" y="155748"/>
                    <a:pt x="1860812" y="166704"/>
                  </a:cubicBezTo>
                  <a:cubicBezTo>
                    <a:pt x="1849856" y="177659"/>
                    <a:pt x="1834997" y="183814"/>
                    <a:pt x="1819504" y="183814"/>
                  </a:cubicBezTo>
                  <a:lnTo>
                    <a:pt x="58418" y="183814"/>
                  </a:lnTo>
                  <a:cubicBezTo>
                    <a:pt x="42924" y="183814"/>
                    <a:pt x="28066" y="177659"/>
                    <a:pt x="17110" y="166704"/>
                  </a:cubicBezTo>
                  <a:cubicBezTo>
                    <a:pt x="6155" y="155748"/>
                    <a:pt x="0" y="140890"/>
                    <a:pt x="0" y="125396"/>
                  </a:cubicBezTo>
                  <a:lnTo>
                    <a:pt x="0" y="58418"/>
                  </a:lnTo>
                  <a:cubicBezTo>
                    <a:pt x="0" y="42924"/>
                    <a:pt x="6155" y="28066"/>
                    <a:pt x="17110" y="17110"/>
                  </a:cubicBezTo>
                  <a:cubicBezTo>
                    <a:pt x="28066" y="6155"/>
                    <a:pt x="42924" y="0"/>
                    <a:pt x="58418" y="0"/>
                  </a:cubicBezTo>
                  <a:close/>
                </a:path>
              </a:pathLst>
            </a:custGeom>
            <a:solidFill>
              <a:srgbClr val="1C1C1D"/>
            </a:solidFill>
          </p:spPr>
        </p:sp>
        <p:sp>
          <p:nvSpPr>
            <p:cNvPr name="TextBox 4" id="4"/>
            <p:cNvSpPr txBox="true"/>
            <p:nvPr/>
          </p:nvSpPr>
          <p:spPr>
            <a:xfrm>
              <a:off x="0" y="-47625"/>
              <a:ext cx="1877922" cy="2314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9421"/>
            <a:ext cx="7555115" cy="1981155"/>
            <a:chOff x="0" y="0"/>
            <a:chExt cx="1673176" cy="438752"/>
          </a:xfrm>
        </p:grpSpPr>
        <p:sp>
          <p:nvSpPr>
            <p:cNvPr name="Freeform 6" id="6"/>
            <p:cNvSpPr/>
            <p:nvPr/>
          </p:nvSpPr>
          <p:spPr>
            <a:xfrm flipH="false" flipV="false" rot="0">
              <a:off x="0" y="0"/>
              <a:ext cx="1673176" cy="438752"/>
            </a:xfrm>
            <a:custGeom>
              <a:avLst/>
              <a:gdLst/>
              <a:ahLst/>
              <a:cxnLst/>
              <a:rect r="r" b="b" t="t" l="l"/>
              <a:pathLst>
                <a:path h="438752" w="1673176">
                  <a:moveTo>
                    <a:pt x="56360" y="0"/>
                  </a:moveTo>
                  <a:lnTo>
                    <a:pt x="1616816" y="0"/>
                  </a:lnTo>
                  <a:cubicBezTo>
                    <a:pt x="1631764" y="0"/>
                    <a:pt x="1646099" y="5938"/>
                    <a:pt x="1656669" y="16507"/>
                  </a:cubicBezTo>
                  <a:cubicBezTo>
                    <a:pt x="1667238" y="27077"/>
                    <a:pt x="1673176" y="41412"/>
                    <a:pt x="1673176" y="56360"/>
                  </a:cubicBezTo>
                  <a:lnTo>
                    <a:pt x="1673176" y="382392"/>
                  </a:lnTo>
                  <a:cubicBezTo>
                    <a:pt x="1673176" y="413519"/>
                    <a:pt x="1647943" y="438752"/>
                    <a:pt x="1616816" y="438752"/>
                  </a:cubicBezTo>
                  <a:lnTo>
                    <a:pt x="56360" y="438752"/>
                  </a:lnTo>
                  <a:cubicBezTo>
                    <a:pt x="41412" y="438752"/>
                    <a:pt x="27077" y="432814"/>
                    <a:pt x="16507" y="422245"/>
                  </a:cubicBezTo>
                  <a:cubicBezTo>
                    <a:pt x="5938" y="411675"/>
                    <a:pt x="0" y="397340"/>
                    <a:pt x="0" y="382392"/>
                  </a:cubicBezTo>
                  <a:lnTo>
                    <a:pt x="0" y="56360"/>
                  </a:lnTo>
                  <a:cubicBezTo>
                    <a:pt x="0" y="25233"/>
                    <a:pt x="25233" y="0"/>
                    <a:pt x="56360" y="0"/>
                  </a:cubicBezTo>
                  <a:close/>
                </a:path>
              </a:pathLst>
            </a:custGeom>
            <a:solidFill>
              <a:srgbClr val="907CE1"/>
            </a:solidFill>
          </p:spPr>
        </p:sp>
        <p:sp>
          <p:nvSpPr>
            <p:cNvPr name="TextBox 7" id="7"/>
            <p:cNvSpPr txBox="true"/>
            <p:nvPr/>
          </p:nvSpPr>
          <p:spPr>
            <a:xfrm>
              <a:off x="0" y="-47625"/>
              <a:ext cx="1673176" cy="48637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2800526"/>
            <a:ext cx="16230600" cy="6457774"/>
            <a:chOff x="0" y="0"/>
            <a:chExt cx="3594473" cy="1430156"/>
          </a:xfrm>
        </p:grpSpPr>
        <p:sp>
          <p:nvSpPr>
            <p:cNvPr name="Freeform 9" id="9"/>
            <p:cNvSpPr/>
            <p:nvPr/>
          </p:nvSpPr>
          <p:spPr>
            <a:xfrm flipH="false" flipV="false" rot="0">
              <a:off x="0" y="0"/>
              <a:ext cx="3594473" cy="1430156"/>
            </a:xfrm>
            <a:custGeom>
              <a:avLst/>
              <a:gdLst/>
              <a:ahLst/>
              <a:cxnLst/>
              <a:rect r="r" b="b" t="t" l="l"/>
              <a:pathLst>
                <a:path h="1430156" w="3594473">
                  <a:moveTo>
                    <a:pt x="26235" y="0"/>
                  </a:moveTo>
                  <a:lnTo>
                    <a:pt x="3568238" y="0"/>
                  </a:lnTo>
                  <a:cubicBezTo>
                    <a:pt x="3582727" y="0"/>
                    <a:pt x="3594473" y="11746"/>
                    <a:pt x="3594473" y="26235"/>
                  </a:cubicBezTo>
                  <a:lnTo>
                    <a:pt x="3594473" y="1403921"/>
                  </a:lnTo>
                  <a:cubicBezTo>
                    <a:pt x="3594473" y="1418411"/>
                    <a:pt x="3582727" y="1430156"/>
                    <a:pt x="3568238" y="1430156"/>
                  </a:cubicBezTo>
                  <a:lnTo>
                    <a:pt x="26235" y="1430156"/>
                  </a:lnTo>
                  <a:cubicBezTo>
                    <a:pt x="19277" y="1430156"/>
                    <a:pt x="12604" y="1427392"/>
                    <a:pt x="7684" y="1422472"/>
                  </a:cubicBezTo>
                  <a:cubicBezTo>
                    <a:pt x="2764" y="1417552"/>
                    <a:pt x="0" y="1410879"/>
                    <a:pt x="0" y="1403921"/>
                  </a:cubicBezTo>
                  <a:lnTo>
                    <a:pt x="0" y="26235"/>
                  </a:lnTo>
                  <a:cubicBezTo>
                    <a:pt x="0" y="11746"/>
                    <a:pt x="11746" y="0"/>
                    <a:pt x="26235" y="0"/>
                  </a:cubicBezTo>
                  <a:close/>
                </a:path>
              </a:pathLst>
            </a:custGeom>
            <a:solidFill>
              <a:srgbClr val="DBDBDB"/>
            </a:solidFill>
          </p:spPr>
        </p:sp>
        <p:sp>
          <p:nvSpPr>
            <p:cNvPr name="TextBox 10" id="10"/>
            <p:cNvSpPr txBox="true"/>
            <p:nvPr/>
          </p:nvSpPr>
          <p:spPr>
            <a:xfrm>
              <a:off x="0" y="-47625"/>
              <a:ext cx="3594473" cy="1477781"/>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328937" y="3021578"/>
            <a:ext cx="4525201" cy="1851561"/>
          </a:xfrm>
          <a:custGeom>
            <a:avLst/>
            <a:gdLst/>
            <a:ahLst/>
            <a:cxnLst/>
            <a:rect r="r" b="b" t="t" l="l"/>
            <a:pathLst>
              <a:path h="1851561" w="4525201">
                <a:moveTo>
                  <a:pt x="0" y="0"/>
                </a:moveTo>
                <a:lnTo>
                  <a:pt x="4525201" y="0"/>
                </a:lnTo>
                <a:lnTo>
                  <a:pt x="4525201" y="1851561"/>
                </a:lnTo>
                <a:lnTo>
                  <a:pt x="0" y="1851561"/>
                </a:lnTo>
                <a:lnTo>
                  <a:pt x="0" y="0"/>
                </a:lnTo>
                <a:close/>
              </a:path>
            </a:pathLst>
          </a:custGeom>
          <a:blipFill>
            <a:blip r:embed="rId2"/>
            <a:stretch>
              <a:fillRect l="0" t="0" r="0" b="0"/>
            </a:stretch>
          </a:blipFill>
        </p:spPr>
      </p:sp>
      <p:sp>
        <p:nvSpPr>
          <p:cNvPr name="Freeform 12" id="12"/>
          <p:cNvSpPr/>
          <p:nvPr/>
        </p:nvSpPr>
        <p:spPr>
          <a:xfrm flipH="false" flipV="false" rot="0">
            <a:off x="1385107" y="4873139"/>
            <a:ext cx="4469031" cy="4128267"/>
          </a:xfrm>
          <a:custGeom>
            <a:avLst/>
            <a:gdLst/>
            <a:ahLst/>
            <a:cxnLst/>
            <a:rect r="r" b="b" t="t" l="l"/>
            <a:pathLst>
              <a:path h="4128267" w="4469031">
                <a:moveTo>
                  <a:pt x="0" y="0"/>
                </a:moveTo>
                <a:lnTo>
                  <a:pt x="4469031" y="0"/>
                </a:lnTo>
                <a:lnTo>
                  <a:pt x="4469031" y="4128267"/>
                </a:lnTo>
                <a:lnTo>
                  <a:pt x="0" y="4128267"/>
                </a:lnTo>
                <a:lnTo>
                  <a:pt x="0" y="0"/>
                </a:lnTo>
                <a:close/>
              </a:path>
            </a:pathLst>
          </a:custGeom>
          <a:blipFill>
            <a:blip r:embed="rId3"/>
            <a:stretch>
              <a:fillRect l="0" t="0" r="0" b="0"/>
            </a:stretch>
          </a:blipFill>
        </p:spPr>
      </p:sp>
      <p:sp>
        <p:nvSpPr>
          <p:cNvPr name="Freeform 13" id="13"/>
          <p:cNvSpPr/>
          <p:nvPr/>
        </p:nvSpPr>
        <p:spPr>
          <a:xfrm flipH="false" flipV="false" rot="0">
            <a:off x="5854138" y="3166138"/>
            <a:ext cx="5141964" cy="5726549"/>
          </a:xfrm>
          <a:custGeom>
            <a:avLst/>
            <a:gdLst/>
            <a:ahLst/>
            <a:cxnLst/>
            <a:rect r="r" b="b" t="t" l="l"/>
            <a:pathLst>
              <a:path h="5726549" w="5141964">
                <a:moveTo>
                  <a:pt x="0" y="0"/>
                </a:moveTo>
                <a:lnTo>
                  <a:pt x="5141964" y="0"/>
                </a:lnTo>
                <a:lnTo>
                  <a:pt x="5141964" y="5726549"/>
                </a:lnTo>
                <a:lnTo>
                  <a:pt x="0" y="5726549"/>
                </a:lnTo>
                <a:lnTo>
                  <a:pt x="0" y="0"/>
                </a:lnTo>
                <a:close/>
              </a:path>
            </a:pathLst>
          </a:custGeom>
          <a:blipFill>
            <a:blip r:embed="rId4"/>
            <a:stretch>
              <a:fillRect l="0" t="0" r="0" b="0"/>
            </a:stretch>
          </a:blipFill>
        </p:spPr>
      </p:sp>
      <p:sp>
        <p:nvSpPr>
          <p:cNvPr name="Freeform 14" id="14"/>
          <p:cNvSpPr/>
          <p:nvPr/>
        </p:nvSpPr>
        <p:spPr>
          <a:xfrm flipH="false" flipV="false" rot="0">
            <a:off x="10996102" y="3669597"/>
            <a:ext cx="6157004" cy="4404823"/>
          </a:xfrm>
          <a:custGeom>
            <a:avLst/>
            <a:gdLst/>
            <a:ahLst/>
            <a:cxnLst/>
            <a:rect r="r" b="b" t="t" l="l"/>
            <a:pathLst>
              <a:path h="4404823" w="6157004">
                <a:moveTo>
                  <a:pt x="0" y="0"/>
                </a:moveTo>
                <a:lnTo>
                  <a:pt x="6157004" y="0"/>
                </a:lnTo>
                <a:lnTo>
                  <a:pt x="6157004" y="4404823"/>
                </a:lnTo>
                <a:lnTo>
                  <a:pt x="0" y="4404823"/>
                </a:lnTo>
                <a:lnTo>
                  <a:pt x="0" y="0"/>
                </a:lnTo>
                <a:close/>
              </a:path>
            </a:pathLst>
          </a:custGeom>
          <a:blipFill>
            <a:blip r:embed="rId5"/>
            <a:stretch>
              <a:fillRect l="0" t="0" r="0" b="0"/>
            </a:stretch>
          </a:blipFill>
        </p:spPr>
      </p:sp>
      <p:sp>
        <p:nvSpPr>
          <p:cNvPr name="TextBox 15" id="15"/>
          <p:cNvSpPr txBox="true"/>
          <p:nvPr/>
        </p:nvSpPr>
        <p:spPr>
          <a:xfrm rot="0">
            <a:off x="1450332" y="1193403"/>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Sketching Explorations</a:t>
            </a:r>
          </a:p>
        </p:txBody>
      </p:sp>
      <p:sp>
        <p:nvSpPr>
          <p:cNvPr name="TextBox 16" id="16"/>
          <p:cNvSpPr txBox="true"/>
          <p:nvPr/>
        </p:nvSpPr>
        <p:spPr>
          <a:xfrm rot="0">
            <a:off x="1450332" y="2109083"/>
            <a:ext cx="6445768"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Wearable Glasses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289003" cy="713459"/>
            <a:chOff x="0" y="0"/>
            <a:chExt cx="1877922" cy="183814"/>
          </a:xfrm>
        </p:grpSpPr>
        <p:sp>
          <p:nvSpPr>
            <p:cNvPr name="Freeform 3" id="3"/>
            <p:cNvSpPr/>
            <p:nvPr/>
          </p:nvSpPr>
          <p:spPr>
            <a:xfrm flipH="false" flipV="false" rot="0">
              <a:off x="0" y="0"/>
              <a:ext cx="1877922" cy="183814"/>
            </a:xfrm>
            <a:custGeom>
              <a:avLst/>
              <a:gdLst/>
              <a:ahLst/>
              <a:cxnLst/>
              <a:rect r="r" b="b" t="t" l="l"/>
              <a:pathLst>
                <a:path h="183814" w="1877922">
                  <a:moveTo>
                    <a:pt x="58418" y="0"/>
                  </a:moveTo>
                  <a:lnTo>
                    <a:pt x="1819504" y="0"/>
                  </a:lnTo>
                  <a:cubicBezTo>
                    <a:pt x="1834997" y="0"/>
                    <a:pt x="1849856" y="6155"/>
                    <a:pt x="1860812" y="17110"/>
                  </a:cubicBezTo>
                  <a:cubicBezTo>
                    <a:pt x="1871767" y="28066"/>
                    <a:pt x="1877922" y="42924"/>
                    <a:pt x="1877922" y="58418"/>
                  </a:cubicBezTo>
                  <a:lnTo>
                    <a:pt x="1877922" y="125396"/>
                  </a:lnTo>
                  <a:cubicBezTo>
                    <a:pt x="1877922" y="140890"/>
                    <a:pt x="1871767" y="155748"/>
                    <a:pt x="1860812" y="166704"/>
                  </a:cubicBezTo>
                  <a:cubicBezTo>
                    <a:pt x="1849856" y="177659"/>
                    <a:pt x="1834997" y="183814"/>
                    <a:pt x="1819504" y="183814"/>
                  </a:cubicBezTo>
                  <a:lnTo>
                    <a:pt x="58418" y="183814"/>
                  </a:lnTo>
                  <a:cubicBezTo>
                    <a:pt x="42924" y="183814"/>
                    <a:pt x="28066" y="177659"/>
                    <a:pt x="17110" y="166704"/>
                  </a:cubicBezTo>
                  <a:cubicBezTo>
                    <a:pt x="6155" y="155748"/>
                    <a:pt x="0" y="140890"/>
                    <a:pt x="0" y="125396"/>
                  </a:cubicBezTo>
                  <a:lnTo>
                    <a:pt x="0" y="58418"/>
                  </a:lnTo>
                  <a:cubicBezTo>
                    <a:pt x="0" y="42924"/>
                    <a:pt x="6155" y="28066"/>
                    <a:pt x="17110" y="17110"/>
                  </a:cubicBezTo>
                  <a:cubicBezTo>
                    <a:pt x="28066" y="6155"/>
                    <a:pt x="42924" y="0"/>
                    <a:pt x="58418" y="0"/>
                  </a:cubicBezTo>
                  <a:close/>
                </a:path>
              </a:pathLst>
            </a:custGeom>
            <a:solidFill>
              <a:srgbClr val="1C1C1D"/>
            </a:solidFill>
          </p:spPr>
        </p:sp>
        <p:sp>
          <p:nvSpPr>
            <p:cNvPr name="TextBox 4" id="4"/>
            <p:cNvSpPr txBox="true"/>
            <p:nvPr/>
          </p:nvSpPr>
          <p:spPr>
            <a:xfrm>
              <a:off x="0" y="-47625"/>
              <a:ext cx="1877922" cy="2314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9421"/>
            <a:ext cx="7555115" cy="1981155"/>
            <a:chOff x="0" y="0"/>
            <a:chExt cx="1673176" cy="438752"/>
          </a:xfrm>
        </p:grpSpPr>
        <p:sp>
          <p:nvSpPr>
            <p:cNvPr name="Freeform 6" id="6"/>
            <p:cNvSpPr/>
            <p:nvPr/>
          </p:nvSpPr>
          <p:spPr>
            <a:xfrm flipH="false" flipV="false" rot="0">
              <a:off x="0" y="0"/>
              <a:ext cx="1673176" cy="438752"/>
            </a:xfrm>
            <a:custGeom>
              <a:avLst/>
              <a:gdLst/>
              <a:ahLst/>
              <a:cxnLst/>
              <a:rect r="r" b="b" t="t" l="l"/>
              <a:pathLst>
                <a:path h="438752" w="1673176">
                  <a:moveTo>
                    <a:pt x="56360" y="0"/>
                  </a:moveTo>
                  <a:lnTo>
                    <a:pt x="1616816" y="0"/>
                  </a:lnTo>
                  <a:cubicBezTo>
                    <a:pt x="1631764" y="0"/>
                    <a:pt x="1646099" y="5938"/>
                    <a:pt x="1656669" y="16507"/>
                  </a:cubicBezTo>
                  <a:cubicBezTo>
                    <a:pt x="1667238" y="27077"/>
                    <a:pt x="1673176" y="41412"/>
                    <a:pt x="1673176" y="56360"/>
                  </a:cubicBezTo>
                  <a:lnTo>
                    <a:pt x="1673176" y="382392"/>
                  </a:lnTo>
                  <a:cubicBezTo>
                    <a:pt x="1673176" y="413519"/>
                    <a:pt x="1647943" y="438752"/>
                    <a:pt x="1616816" y="438752"/>
                  </a:cubicBezTo>
                  <a:lnTo>
                    <a:pt x="56360" y="438752"/>
                  </a:lnTo>
                  <a:cubicBezTo>
                    <a:pt x="41412" y="438752"/>
                    <a:pt x="27077" y="432814"/>
                    <a:pt x="16507" y="422245"/>
                  </a:cubicBezTo>
                  <a:cubicBezTo>
                    <a:pt x="5938" y="411675"/>
                    <a:pt x="0" y="397340"/>
                    <a:pt x="0" y="382392"/>
                  </a:cubicBezTo>
                  <a:lnTo>
                    <a:pt x="0" y="56360"/>
                  </a:lnTo>
                  <a:cubicBezTo>
                    <a:pt x="0" y="25233"/>
                    <a:pt x="25233" y="0"/>
                    <a:pt x="56360" y="0"/>
                  </a:cubicBezTo>
                  <a:close/>
                </a:path>
              </a:pathLst>
            </a:custGeom>
            <a:solidFill>
              <a:srgbClr val="907CE1"/>
            </a:solidFill>
          </p:spPr>
        </p:sp>
        <p:sp>
          <p:nvSpPr>
            <p:cNvPr name="TextBox 7" id="7"/>
            <p:cNvSpPr txBox="true"/>
            <p:nvPr/>
          </p:nvSpPr>
          <p:spPr>
            <a:xfrm>
              <a:off x="0" y="-47625"/>
              <a:ext cx="1673176" cy="486377"/>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2800526"/>
            <a:ext cx="16230600" cy="6457774"/>
            <a:chOff x="0" y="0"/>
            <a:chExt cx="3594473" cy="1430156"/>
          </a:xfrm>
        </p:grpSpPr>
        <p:sp>
          <p:nvSpPr>
            <p:cNvPr name="Freeform 9" id="9"/>
            <p:cNvSpPr/>
            <p:nvPr/>
          </p:nvSpPr>
          <p:spPr>
            <a:xfrm flipH="false" flipV="false" rot="0">
              <a:off x="0" y="0"/>
              <a:ext cx="3594473" cy="1430156"/>
            </a:xfrm>
            <a:custGeom>
              <a:avLst/>
              <a:gdLst/>
              <a:ahLst/>
              <a:cxnLst/>
              <a:rect r="r" b="b" t="t" l="l"/>
              <a:pathLst>
                <a:path h="1430156" w="3594473">
                  <a:moveTo>
                    <a:pt x="26235" y="0"/>
                  </a:moveTo>
                  <a:lnTo>
                    <a:pt x="3568238" y="0"/>
                  </a:lnTo>
                  <a:cubicBezTo>
                    <a:pt x="3582727" y="0"/>
                    <a:pt x="3594473" y="11746"/>
                    <a:pt x="3594473" y="26235"/>
                  </a:cubicBezTo>
                  <a:lnTo>
                    <a:pt x="3594473" y="1403921"/>
                  </a:lnTo>
                  <a:cubicBezTo>
                    <a:pt x="3594473" y="1418411"/>
                    <a:pt x="3582727" y="1430156"/>
                    <a:pt x="3568238" y="1430156"/>
                  </a:cubicBezTo>
                  <a:lnTo>
                    <a:pt x="26235" y="1430156"/>
                  </a:lnTo>
                  <a:cubicBezTo>
                    <a:pt x="19277" y="1430156"/>
                    <a:pt x="12604" y="1427392"/>
                    <a:pt x="7684" y="1422472"/>
                  </a:cubicBezTo>
                  <a:cubicBezTo>
                    <a:pt x="2764" y="1417552"/>
                    <a:pt x="0" y="1410879"/>
                    <a:pt x="0" y="1403921"/>
                  </a:cubicBezTo>
                  <a:lnTo>
                    <a:pt x="0" y="26235"/>
                  </a:lnTo>
                  <a:cubicBezTo>
                    <a:pt x="0" y="11746"/>
                    <a:pt x="11746" y="0"/>
                    <a:pt x="26235" y="0"/>
                  </a:cubicBezTo>
                  <a:close/>
                </a:path>
              </a:pathLst>
            </a:custGeom>
            <a:solidFill>
              <a:srgbClr val="DBDBDB"/>
            </a:solidFill>
          </p:spPr>
        </p:sp>
        <p:sp>
          <p:nvSpPr>
            <p:cNvPr name="TextBox 10" id="10"/>
            <p:cNvSpPr txBox="true"/>
            <p:nvPr/>
          </p:nvSpPr>
          <p:spPr>
            <a:xfrm>
              <a:off x="0" y="-47625"/>
              <a:ext cx="3594473" cy="1477781"/>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450332" y="1193403"/>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Sketching Explorations</a:t>
            </a:r>
          </a:p>
        </p:txBody>
      </p:sp>
      <p:sp>
        <p:nvSpPr>
          <p:cNvPr name="TextBox 12" id="12"/>
          <p:cNvSpPr txBox="true"/>
          <p:nvPr/>
        </p:nvSpPr>
        <p:spPr>
          <a:xfrm rot="0">
            <a:off x="1450332" y="2109083"/>
            <a:ext cx="6445768"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Mobile App</a:t>
            </a:r>
          </a:p>
        </p:txBody>
      </p:sp>
      <p:sp>
        <p:nvSpPr>
          <p:cNvPr name="Freeform 13" id="13"/>
          <p:cNvSpPr/>
          <p:nvPr/>
        </p:nvSpPr>
        <p:spPr>
          <a:xfrm flipH="false" flipV="false" rot="0">
            <a:off x="1450332" y="3485370"/>
            <a:ext cx="15415202" cy="4986554"/>
          </a:xfrm>
          <a:custGeom>
            <a:avLst/>
            <a:gdLst/>
            <a:ahLst/>
            <a:cxnLst/>
            <a:rect r="r" b="b" t="t" l="l"/>
            <a:pathLst>
              <a:path h="4986554" w="15415202">
                <a:moveTo>
                  <a:pt x="0" y="0"/>
                </a:moveTo>
                <a:lnTo>
                  <a:pt x="15415202" y="0"/>
                </a:lnTo>
                <a:lnTo>
                  <a:pt x="15415202" y="4986553"/>
                </a:lnTo>
                <a:lnTo>
                  <a:pt x="0" y="4986553"/>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DAFyJbqvra8</dc:identifier>
  <dcterms:modified xsi:type="dcterms:W3CDTF">2011-08-01T06:04:30Z</dcterms:modified>
  <cp:revision>1</cp:revision>
  <dc:title>A5: Sketching, Low-fi Prototyping &amp; Pilot Usability Testing</dc:title>
</cp:coreProperties>
</file>